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5" r:id="rId2"/>
  </p:sldMasterIdLst>
  <p:notesMasterIdLst>
    <p:notesMasterId r:id="rId40"/>
  </p:notesMasterIdLst>
  <p:sldIdLst>
    <p:sldId id="534" r:id="rId3"/>
    <p:sldId id="256" r:id="rId4"/>
    <p:sldId id="535" r:id="rId5"/>
    <p:sldId id="536" r:id="rId6"/>
    <p:sldId id="537" r:id="rId7"/>
    <p:sldId id="521" r:id="rId8"/>
    <p:sldId id="538" r:id="rId9"/>
    <p:sldId id="539" r:id="rId10"/>
    <p:sldId id="540" r:id="rId11"/>
    <p:sldId id="541" r:id="rId12"/>
    <p:sldId id="542" r:id="rId13"/>
    <p:sldId id="543" r:id="rId14"/>
    <p:sldId id="544" r:id="rId15"/>
    <p:sldId id="545" r:id="rId16"/>
    <p:sldId id="546" r:id="rId17"/>
    <p:sldId id="436" r:id="rId18"/>
    <p:sldId id="509" r:id="rId19"/>
    <p:sldId id="531" r:id="rId20"/>
    <p:sldId id="352" r:id="rId21"/>
    <p:sldId id="523" r:id="rId22"/>
    <p:sldId id="524" r:id="rId23"/>
    <p:sldId id="260" r:id="rId24"/>
    <p:sldId id="506" r:id="rId25"/>
    <p:sldId id="530" r:id="rId26"/>
    <p:sldId id="471" r:id="rId27"/>
    <p:sldId id="472" r:id="rId28"/>
    <p:sldId id="473" r:id="rId29"/>
    <p:sldId id="474" r:id="rId30"/>
    <p:sldId id="475" r:id="rId31"/>
    <p:sldId id="476" r:id="rId32"/>
    <p:sldId id="477" r:id="rId33"/>
    <p:sldId id="478" r:id="rId34"/>
    <p:sldId id="480" r:id="rId35"/>
    <p:sldId id="522" r:id="rId36"/>
    <p:sldId id="515" r:id="rId37"/>
    <p:sldId id="533" r:id="rId38"/>
    <p:sldId id="286"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12" autoAdjust="0"/>
    <p:restoredTop sz="94670"/>
  </p:normalViewPr>
  <p:slideViewPr>
    <p:cSldViewPr snapToGrid="0" snapToObjects="1">
      <p:cViewPr varScale="1">
        <p:scale>
          <a:sx n="69" d="100"/>
          <a:sy n="69" d="100"/>
        </p:scale>
        <p:origin x="680" y="44"/>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774740-C04B-A741-96FF-B5EB586AA187}" type="datetimeFigureOut">
              <a:rPr lang="en-US" smtClean="0"/>
              <a:t>4/8/2020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FAF372-E3EC-3249-8145-824F63BC49C3}" type="slidenum">
              <a:rPr lang="en-US" smtClean="0"/>
              <a:t>‹#›</a:t>
            </a:fld>
            <a:endParaRPr lang="en-US"/>
          </a:p>
        </p:txBody>
      </p:sp>
    </p:spTree>
    <p:extLst>
      <p:ext uri="{BB962C8B-B14F-4D97-AF65-F5344CB8AC3E}">
        <p14:creationId xmlns:p14="http://schemas.microsoft.com/office/powerpoint/2010/main" val="801911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1950">
                <a:solidFill>
                  <a:srgbClr val="FFFFFF"/>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1500">
                <a:solidFill>
                  <a:srgbClr val="FFFFFF"/>
                </a:solidFill>
              </a:defRPr>
            </a:lvl1pPr>
          </a:lstStyle>
          <a:p>
            <a:fld id="{CE6B0B93-2C86-EA4E-BFD5-F6CBE777A4C5}" type="datetime1">
              <a:rPr lang="en-US" smtClean="0">
                <a:solidFill>
                  <a:srgbClr val="D6ECFF"/>
                </a:solidFill>
                <a:latin typeface="Corbel"/>
              </a:rPr>
              <a:pPr/>
              <a:t>4/8/2020</a:t>
            </a:fld>
            <a:endParaRPr lang="en-US">
              <a:solidFill>
                <a:srgbClr val="D6ECFF"/>
              </a:solidFill>
              <a:latin typeface="Corbel"/>
            </a:endParaRPr>
          </a:p>
        </p:txBody>
      </p:sp>
      <p:sp>
        <p:nvSpPr>
          <p:cNvPr id="17" name="Footer Placeholder 16"/>
          <p:cNvSpPr>
            <a:spLocks noGrp="1"/>
          </p:cNvSpPr>
          <p:nvPr>
            <p:ph type="ftr" sz="quarter" idx="11"/>
          </p:nvPr>
        </p:nvSpPr>
        <p:spPr>
          <a:xfrm>
            <a:off x="2780524" y="236541"/>
            <a:ext cx="7823200" cy="365125"/>
          </a:xfrm>
        </p:spPr>
        <p:txBody>
          <a:bodyPr/>
          <a:lstStyle>
            <a:lvl1pPr algn="r">
              <a:defRPr>
                <a:solidFill>
                  <a:schemeClr val="tx2"/>
                </a:solidFill>
              </a:defRPr>
            </a:lvl1pPr>
          </a:lstStyle>
          <a:p>
            <a:endParaRPr lang="en-US">
              <a:solidFill>
                <a:srgbClr val="D6ECFF"/>
              </a:solidFill>
              <a:latin typeface="Corbel"/>
            </a:endParaRPr>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EB07AD86-7BCB-4410-B3B6-6ACA38331E96}" type="slidenum">
              <a:rPr lang="en-US" smtClean="0">
                <a:solidFill>
                  <a:srgbClr val="D6ECFF"/>
                </a:solidFill>
                <a:latin typeface="Corbel"/>
              </a:rPr>
              <a:pPr/>
              <a:t>‹#›</a:t>
            </a:fld>
            <a:endParaRPr lang="en-US">
              <a:solidFill>
                <a:srgbClr val="D6ECFF"/>
              </a:solidFill>
              <a:latin typeface="Corbe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275"/>
            </a:lvl1pPr>
            <a:lvl2pPr>
              <a:buFontTx/>
              <a:buNone/>
              <a:defRPr sz="900"/>
            </a:lvl2pPr>
            <a:lvl3pPr>
              <a:buFontTx/>
              <a:buNone/>
              <a:defRPr sz="750"/>
            </a:lvl3pPr>
            <a:lvl4pPr>
              <a:buFontTx/>
              <a:buNone/>
              <a:defRPr sz="675"/>
            </a:lvl4pPr>
            <a:lvl5pPr>
              <a:buFontTx/>
              <a:buNone/>
              <a:defRPr sz="675"/>
            </a:lvl5pPr>
          </a:lstStyle>
          <a:p>
            <a:pPr lvl="0" eaLnBrk="1" latinLnBrk="0" hangingPunct="1"/>
            <a:r>
              <a:rPr kumimoji="0" lang="en-US"/>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2" name="Title 1"/>
          <p:cNvSpPr>
            <a:spLocks noGrp="1"/>
          </p:cNvSpPr>
          <p:nvPr>
            <p:ph type="title"/>
          </p:nvPr>
        </p:nvSpPr>
        <p:spPr>
          <a:xfrm>
            <a:off x="2133600" y="4648200"/>
            <a:ext cx="9753600" cy="685800"/>
          </a:xfrm>
        </p:spPr>
        <p:txBody>
          <a:bodyPr anchor="ctr"/>
          <a:lstStyle>
            <a:lvl1pPr algn="l">
              <a:buNone/>
              <a:defRPr sz="2100" b="0">
                <a:solidFill>
                  <a:srgbClr val="FFFFFF"/>
                </a:solidFill>
              </a:defRPr>
            </a:lvl1pPr>
          </a:lstStyle>
          <a:p>
            <a:r>
              <a:rPr kumimoji="0" lang="en-US"/>
              <a:t>Click to edit Master title style</a:t>
            </a:r>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12" name="Date Placeholder 11"/>
          <p:cNvSpPr>
            <a:spLocks noGrp="1"/>
          </p:cNvSpPr>
          <p:nvPr>
            <p:ph type="dt" sz="half" idx="10"/>
          </p:nvPr>
        </p:nvSpPr>
        <p:spPr>
          <a:xfrm>
            <a:off x="8331200" y="6248403"/>
            <a:ext cx="3556000" cy="365125"/>
          </a:xfrm>
        </p:spPr>
        <p:txBody>
          <a:bodyPr rtlCol="0"/>
          <a:lstStyle/>
          <a:p>
            <a:fld id="{244CD10B-AE31-C14A-A08D-83680544B658}" type="datetime1">
              <a:rPr lang="en-US" smtClean="0">
                <a:solidFill>
                  <a:srgbClr val="D6ECFF"/>
                </a:solidFill>
                <a:latin typeface="Corbel"/>
              </a:rPr>
              <a:pPr/>
              <a:t>4/8/2020</a:t>
            </a:fld>
            <a:endParaRPr lang="en-US">
              <a:solidFill>
                <a:srgbClr val="D6ECFF"/>
              </a:solidFill>
              <a:latin typeface="Corbel"/>
            </a:endParaRPr>
          </a:p>
        </p:txBody>
      </p:sp>
      <p:sp>
        <p:nvSpPr>
          <p:cNvPr id="13" name="Slide Number Placeholder 12"/>
          <p:cNvSpPr>
            <a:spLocks noGrp="1"/>
          </p:cNvSpPr>
          <p:nvPr>
            <p:ph type="sldNum" sz="quarter" idx="11"/>
          </p:nvPr>
        </p:nvSpPr>
        <p:spPr>
          <a:xfrm>
            <a:off x="0" y="4667249"/>
            <a:ext cx="1930400" cy="663578"/>
          </a:xfrm>
        </p:spPr>
        <p:txBody>
          <a:bodyPr rtlCol="0"/>
          <a:lstStyle>
            <a:lvl1pPr>
              <a:defRPr sz="2100"/>
            </a:lvl1pPr>
          </a:lstStyle>
          <a:p>
            <a:fld id="{EB07AD86-7BCB-4410-B3B6-6ACA38331E96}" type="slidenum">
              <a:rPr lang="en-US" smtClean="0">
                <a:solidFill>
                  <a:srgbClr val="D6ECFF"/>
                </a:solidFill>
                <a:latin typeface="Corbel"/>
              </a:rPr>
              <a:pPr/>
              <a:t>‹#›</a:t>
            </a:fld>
            <a:endParaRPr lang="en-US">
              <a:solidFill>
                <a:srgbClr val="D6ECFF"/>
              </a:solidFill>
              <a:latin typeface="Corbel"/>
            </a:endParaRPr>
          </a:p>
        </p:txBody>
      </p:sp>
      <p:sp>
        <p:nvSpPr>
          <p:cNvPr id="14" name="Footer Placeholder 13"/>
          <p:cNvSpPr>
            <a:spLocks noGrp="1"/>
          </p:cNvSpPr>
          <p:nvPr>
            <p:ph type="ftr" sz="quarter" idx="12"/>
          </p:nvPr>
        </p:nvSpPr>
        <p:spPr>
          <a:xfrm>
            <a:off x="2133600" y="6248209"/>
            <a:ext cx="6096000" cy="365125"/>
          </a:xfrm>
        </p:spPr>
        <p:txBody>
          <a:bodyPr rtlCol="0"/>
          <a:lstStyle/>
          <a:p>
            <a:endParaRPr lang="en-US">
              <a:solidFill>
                <a:srgbClr val="D6ECFF"/>
              </a:solidFill>
              <a:latin typeface="Corbel"/>
            </a:endParaRPr>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2400"/>
            </a:lvl1pPr>
          </a:lstStyle>
          <a:p>
            <a:r>
              <a:rPr kumimoji="0" lang="en-US"/>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63BEB6F-630A-2947-A385-2917238827F6}" type="datetime1">
              <a:rPr lang="en-US" smtClean="0">
                <a:solidFill>
                  <a:srgbClr val="D6ECFF"/>
                </a:solidFill>
                <a:latin typeface="Corbel"/>
              </a:rPr>
              <a:pPr/>
              <a:t>4/8/2020</a:t>
            </a:fld>
            <a:endParaRPr lang="en-US">
              <a:solidFill>
                <a:srgbClr val="D6ECFF"/>
              </a:solidFill>
              <a:latin typeface="Corbel"/>
            </a:endParaRPr>
          </a:p>
        </p:txBody>
      </p:sp>
      <p:sp>
        <p:nvSpPr>
          <p:cNvPr id="5" name="Footer Placeholder 4"/>
          <p:cNvSpPr>
            <a:spLocks noGrp="1"/>
          </p:cNvSpPr>
          <p:nvPr>
            <p:ph type="ftr" sz="quarter" idx="11"/>
          </p:nvPr>
        </p:nvSpPr>
        <p:spPr/>
        <p:txBody>
          <a:bodyPr/>
          <a:lstStyle/>
          <a:p>
            <a:endParaRPr lang="en-US">
              <a:solidFill>
                <a:srgbClr val="D6ECFF"/>
              </a:solidFill>
              <a:latin typeface="Corbel"/>
            </a:endParaRPr>
          </a:p>
        </p:txBody>
      </p:sp>
      <p:sp>
        <p:nvSpPr>
          <p:cNvPr id="6" name="Slide Number Placeholder 5"/>
          <p:cNvSpPr>
            <a:spLocks noGrp="1"/>
          </p:cNvSpPr>
          <p:nvPr>
            <p:ph type="sldNum" sz="quarter" idx="12"/>
          </p:nvPr>
        </p:nvSpPr>
        <p:spPr/>
        <p:txBody>
          <a:bodyPr/>
          <a:lstStyle/>
          <a:p>
            <a:fld id="{EB07AD86-7BCB-4410-B3B6-6ACA38331E96}" type="slidenum">
              <a:rPr lang="en-US" smtClean="0">
                <a:solidFill>
                  <a:srgbClr val="D6ECFF"/>
                </a:solidFill>
                <a:latin typeface="Corbel"/>
              </a:rPr>
              <a:pPr/>
              <a:t>‹#›</a:t>
            </a:fld>
            <a:endParaRPr lang="en-US">
              <a:solidFill>
                <a:srgbClr val="D6ECFF"/>
              </a:solidFill>
              <a:latin typeface="Corbe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3"/>
            <a:ext cx="27432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737600" y="6248405"/>
            <a:ext cx="2946400" cy="365125"/>
          </a:xfrm>
        </p:spPr>
        <p:txBody>
          <a:bodyPr/>
          <a:lstStyle/>
          <a:p>
            <a:fld id="{37C5F3F4-B48F-3E47-9BF4-A840D00B22E1}" type="datetime1">
              <a:rPr lang="en-US" smtClean="0">
                <a:solidFill>
                  <a:srgbClr val="D6ECFF"/>
                </a:solidFill>
                <a:latin typeface="Corbel"/>
              </a:rPr>
              <a:pPr/>
              <a:t>4/8/2020</a:t>
            </a:fld>
            <a:endParaRPr lang="en-US">
              <a:solidFill>
                <a:srgbClr val="D6ECFF"/>
              </a:solidFill>
              <a:latin typeface="Corbel"/>
            </a:endParaRPr>
          </a:p>
        </p:txBody>
      </p:sp>
      <p:sp>
        <p:nvSpPr>
          <p:cNvPr id="5" name="Footer Placeholder 4"/>
          <p:cNvSpPr>
            <a:spLocks noGrp="1"/>
          </p:cNvSpPr>
          <p:nvPr>
            <p:ph type="ftr" sz="quarter" idx="11"/>
          </p:nvPr>
        </p:nvSpPr>
        <p:spPr>
          <a:xfrm>
            <a:off x="609603" y="6248210"/>
            <a:ext cx="7431311" cy="365125"/>
          </a:xfrm>
        </p:spPr>
        <p:txBody>
          <a:bodyPr/>
          <a:lstStyle/>
          <a:p>
            <a:endParaRPr lang="en-US">
              <a:solidFill>
                <a:srgbClr val="D6ECFF"/>
              </a:solidFill>
              <a:latin typeface="Corbel"/>
            </a:endParaRPr>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6" name="Slide Number Placeholder 5"/>
          <p:cNvSpPr>
            <a:spLocks noGrp="1"/>
          </p:cNvSpPr>
          <p:nvPr>
            <p:ph type="sldNum" sz="quarter" idx="12"/>
          </p:nvPr>
        </p:nvSpPr>
        <p:spPr>
          <a:xfrm rot="5400000">
            <a:off x="8075084" y="103716"/>
            <a:ext cx="533400" cy="325968"/>
          </a:xfrm>
        </p:spPr>
        <p:txBody>
          <a:bodyPr/>
          <a:lstStyle/>
          <a:p>
            <a:fld id="{EB07AD86-7BCB-4410-B3B6-6ACA38331E96}" type="slidenum">
              <a:rPr lang="en-US" smtClean="0">
                <a:solidFill>
                  <a:srgbClr val="D6ECFF"/>
                </a:solidFill>
                <a:latin typeface="Corbel"/>
              </a:rPr>
              <a:pPr/>
              <a:t>‹#›</a:t>
            </a:fld>
            <a:endParaRPr lang="en-US">
              <a:solidFill>
                <a:srgbClr val="D6ECFF"/>
              </a:solidFill>
              <a:latin typeface="Corbe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CB48C8-EB5E-2B47-95D3-54CB79C3C683}" type="datetime1">
              <a:rPr lang="en-US" smtClean="0">
                <a:solidFill>
                  <a:srgbClr val="775F55"/>
                </a:solidFill>
              </a:rPr>
              <a:pPr/>
              <a:t>4/8/2020</a:t>
            </a:fld>
            <a:endParaRPr lang="en-US" dirty="0">
              <a:solidFill>
                <a:srgbClr val="775F55"/>
              </a:solidFill>
            </a:endParaRPr>
          </a:p>
        </p:txBody>
      </p:sp>
      <p:sp>
        <p:nvSpPr>
          <p:cNvPr id="4" name="Footer Placeholder 3"/>
          <p:cNvSpPr>
            <a:spLocks noGrp="1"/>
          </p:cNvSpPr>
          <p:nvPr>
            <p:ph type="ftr" sz="quarter" idx="11"/>
          </p:nvPr>
        </p:nvSpPr>
        <p:spPr/>
        <p:txBody>
          <a:bodyPr/>
          <a:lstStyle/>
          <a:p>
            <a:endParaRPr lang="en-US" dirty="0">
              <a:solidFill>
                <a:srgbClr val="775F55"/>
              </a:solidFill>
            </a:endParaRPr>
          </a:p>
        </p:txBody>
      </p:sp>
      <p:sp>
        <p:nvSpPr>
          <p:cNvPr id="5" name="Slide Number Placeholder 4"/>
          <p:cNvSpPr>
            <a:spLocks noGrp="1"/>
          </p:cNvSpPr>
          <p:nvPr>
            <p:ph type="sldNum" sz="quarter" idx="12"/>
          </p:nvPr>
        </p:nvSpPr>
        <p:spPr/>
        <p:txBody>
          <a:bodyPr/>
          <a:lstStyle/>
          <a:p>
            <a:fld id="{F0C94032-CD4C-4C25-B0C2-CEC720522D92}"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66155D76-3C1F-4C2E-8CFE-9D56C02535E5}" type="datetime1">
              <a:rPr lang="en-US" smtClean="0">
                <a:solidFill>
                  <a:srgbClr val="D6ECFF"/>
                </a:solidFill>
              </a:rPr>
              <a:pPr/>
              <a:t>4/8/2020</a:t>
            </a:fld>
            <a:endParaRPr lang="en-US">
              <a:solidFill>
                <a:srgbClr val="D6ECFF"/>
              </a:solidFill>
            </a:endParaRPr>
          </a:p>
        </p:txBody>
      </p:sp>
      <p:sp>
        <p:nvSpPr>
          <p:cNvPr id="17" name="Footer Placeholder 16"/>
          <p:cNvSpPr>
            <a:spLocks noGrp="1"/>
          </p:cNvSpPr>
          <p:nvPr>
            <p:ph type="ftr" sz="quarter" idx="11"/>
          </p:nvPr>
        </p:nvSpPr>
        <p:spPr/>
        <p:txBody>
          <a:bodyPr/>
          <a:lstStyle/>
          <a:p>
            <a:endParaRPr lang="en-US">
              <a:solidFill>
                <a:srgbClr val="D6ECFF"/>
              </a:solidFill>
            </a:endParaRPr>
          </a:p>
        </p:txBody>
      </p:sp>
      <p:sp>
        <p:nvSpPr>
          <p:cNvPr id="29" name="Slide Number Placeholder 28"/>
          <p:cNvSpPr>
            <a:spLocks noGrp="1"/>
          </p:cNvSpPr>
          <p:nvPr>
            <p:ph type="sldNum" sz="quarter" idx="12"/>
          </p:nvPr>
        </p:nvSpPr>
        <p:spPr/>
        <p:txBody>
          <a:bodyPr/>
          <a:lstStyle/>
          <a:p>
            <a:fld id="{EAE75164-DD0C-4392-A29B-88146F9D08E9}" type="slidenum">
              <a:rPr lang="en-US" smtClean="0">
                <a:solidFill>
                  <a:srgbClr val="D6ECFF"/>
                </a:solidFill>
              </a:rPr>
              <a:pPr/>
              <a:t>‹#›</a:t>
            </a:fld>
            <a:endParaRPr lang="en-US">
              <a:solidFill>
                <a:srgbClr val="D6ECFF"/>
              </a:solidFill>
            </a:endParaRPr>
          </a:p>
        </p:txBody>
      </p:sp>
      <p:sp>
        <p:nvSpPr>
          <p:cNvPr id="32" name="Rectangle 31"/>
          <p:cNvSpPr/>
          <p:nvPr/>
        </p:nvSpPr>
        <p:spPr>
          <a:xfrm>
            <a:off x="0" y="-1"/>
            <a:ext cx="48768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39" name="Rectangle 38"/>
          <p:cNvSpPr/>
          <p:nvPr/>
        </p:nvSpPr>
        <p:spPr>
          <a:xfrm>
            <a:off x="412744" y="680477"/>
            <a:ext cx="6096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40" name="Rectangle 39"/>
          <p:cNvSpPr/>
          <p:nvPr/>
        </p:nvSpPr>
        <p:spPr>
          <a:xfrm>
            <a:off x="358764"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41" name="Rectangle 40"/>
          <p:cNvSpPr/>
          <p:nvPr/>
        </p:nvSpPr>
        <p:spPr>
          <a:xfrm>
            <a:off x="333360"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42" name="Rectangle 41"/>
          <p:cNvSpPr/>
          <p:nvPr/>
        </p:nvSpPr>
        <p:spPr>
          <a:xfrm>
            <a:off x="295691"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8" name="Title 7"/>
          <p:cNvSpPr>
            <a:spLocks noGrp="1"/>
          </p:cNvSpPr>
          <p:nvPr>
            <p:ph type="ctrTitle"/>
          </p:nvPr>
        </p:nvSpPr>
        <p:spPr>
          <a:xfrm>
            <a:off x="1219200" y="4343400"/>
            <a:ext cx="10363200" cy="1975104"/>
          </a:xfrm>
        </p:spPr>
        <p:txBody>
          <a:bodyPr/>
          <a:lstStyle>
            <a:lvl1pPr marR="6858" algn="l">
              <a:defRPr sz="3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1219200" y="2834640"/>
            <a:ext cx="10363200" cy="1508760"/>
          </a:xfrm>
        </p:spPr>
        <p:txBody>
          <a:bodyPr lIns="100584" tIns="45720" anchor="b"/>
          <a:lstStyle>
            <a:lvl1pPr marL="0" indent="0" algn="l">
              <a:spcBef>
                <a:spcPts val="0"/>
              </a:spcBef>
              <a:buNone/>
              <a:defRPr sz="1500">
                <a:solidFill>
                  <a:schemeClr val="tx1"/>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kumimoji="0" lang="en-US"/>
              <a:t>Click to edit Master subtitle style</a:t>
            </a:r>
          </a:p>
        </p:txBody>
      </p:sp>
      <p:sp>
        <p:nvSpPr>
          <p:cNvPr id="56" name="Rectangle 55"/>
          <p:cNvSpPr/>
          <p:nvPr/>
        </p:nvSpPr>
        <p:spPr>
          <a:xfrm>
            <a:off x="340388" y="5047394"/>
            <a:ext cx="97536"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65" name="Rectangle 64"/>
          <p:cNvSpPr/>
          <p:nvPr/>
        </p:nvSpPr>
        <p:spPr>
          <a:xfrm>
            <a:off x="340388" y="4796819"/>
            <a:ext cx="97536"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66" name="Rectangle 65"/>
          <p:cNvSpPr/>
          <p:nvPr/>
        </p:nvSpPr>
        <p:spPr>
          <a:xfrm>
            <a:off x="340388" y="4637685"/>
            <a:ext cx="97536"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67" name="Rectangle 66"/>
          <p:cNvSpPr/>
          <p:nvPr/>
        </p:nvSpPr>
        <p:spPr>
          <a:xfrm>
            <a:off x="340388" y="4542559"/>
            <a:ext cx="97536"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4D58D6-AE81-4491-B5FE-DE3B5C2D2DD2}" type="datetime1">
              <a:rPr lang="en-US" smtClean="0">
                <a:solidFill>
                  <a:srgbClr val="D6ECFF"/>
                </a:solidFill>
              </a:rPr>
              <a:pPr/>
              <a:t>4/8/2020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EAE75164-DD0C-4392-A29B-88146F9D08E9}" type="slidenum">
              <a:rPr lang="en-US" smtClean="0">
                <a:solidFill>
                  <a:srgbClr val="D6ECFF"/>
                </a:solidFill>
              </a:rPr>
              <a:pPr/>
              <a:t>‹#›</a:t>
            </a:fld>
            <a:endParaRPr lang="en-US">
              <a:solidFill>
                <a:srgbClr val="D6ECFF"/>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6438603" y="1073888"/>
            <a:ext cx="5762848"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68580" tIns="34290" rIns="68580" bIns="34290" anchor="t" compatLnSpc="1"/>
          <a:lstStyle/>
          <a:p>
            <a:endParaRPr lang="en-US" sz="1350">
              <a:solidFill>
                <a:prstClr val="white"/>
              </a:solidFill>
            </a:endParaRPr>
          </a:p>
        </p:txBody>
      </p:sp>
      <p:sp>
        <p:nvSpPr>
          <p:cNvPr id="15" name="Freeform 14"/>
          <p:cNvSpPr>
            <a:spLocks/>
          </p:cNvSpPr>
          <p:nvPr/>
        </p:nvSpPr>
        <p:spPr bwMode="auto">
          <a:xfrm>
            <a:off x="498621" y="0"/>
            <a:ext cx="7352715"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68580" tIns="34290" rIns="68580" bIns="34290" anchor="t" compatLnSpc="1"/>
          <a:lstStyle/>
          <a:p>
            <a:endParaRPr lang="en-US" sz="1350">
              <a:solidFill>
                <a:prstClr val="white"/>
              </a:solidFill>
            </a:endParaRPr>
          </a:p>
        </p:txBody>
      </p:sp>
      <p:sp>
        <p:nvSpPr>
          <p:cNvPr id="13" name="Freeform 12"/>
          <p:cNvSpPr>
            <a:spLocks/>
          </p:cNvSpPr>
          <p:nvPr/>
        </p:nvSpPr>
        <p:spPr bwMode="auto">
          <a:xfrm rot="5236414">
            <a:off x="6635304" y="1285480"/>
            <a:ext cx="4114800" cy="158496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lang="en-US" sz="1350">
              <a:solidFill>
                <a:prstClr val="white"/>
              </a:solidFill>
            </a:endParaRPr>
          </a:p>
        </p:txBody>
      </p:sp>
      <p:sp>
        <p:nvSpPr>
          <p:cNvPr id="16" name="Freeform 15"/>
          <p:cNvSpPr>
            <a:spLocks/>
          </p:cNvSpPr>
          <p:nvPr/>
        </p:nvSpPr>
        <p:spPr bwMode="auto">
          <a:xfrm>
            <a:off x="7924800" y="0"/>
            <a:ext cx="36576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lang="en-US" sz="1350">
              <a:solidFill>
                <a:prstClr val="white"/>
              </a:solidFill>
            </a:endParaRPr>
          </a:p>
        </p:txBody>
      </p:sp>
      <p:sp>
        <p:nvSpPr>
          <p:cNvPr id="17" name="Freeform 16"/>
          <p:cNvSpPr>
            <a:spLocks/>
          </p:cNvSpPr>
          <p:nvPr/>
        </p:nvSpPr>
        <p:spPr bwMode="auto">
          <a:xfrm>
            <a:off x="7924800" y="4267200"/>
            <a:ext cx="42672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lang="en-US" sz="1350">
              <a:solidFill>
                <a:prstClr val="white"/>
              </a:solidFill>
            </a:endParaRPr>
          </a:p>
        </p:txBody>
      </p:sp>
      <p:sp>
        <p:nvSpPr>
          <p:cNvPr id="18" name="Freeform 17"/>
          <p:cNvSpPr>
            <a:spLocks/>
          </p:cNvSpPr>
          <p:nvPr/>
        </p:nvSpPr>
        <p:spPr bwMode="auto">
          <a:xfrm>
            <a:off x="7924800" y="0"/>
            <a:ext cx="18288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lang="en-US" sz="1350">
              <a:solidFill>
                <a:prstClr val="white"/>
              </a:solidFill>
            </a:endParaRPr>
          </a:p>
        </p:txBody>
      </p:sp>
      <p:sp>
        <p:nvSpPr>
          <p:cNvPr id="19" name="Freeform 18"/>
          <p:cNvSpPr>
            <a:spLocks/>
          </p:cNvSpPr>
          <p:nvPr/>
        </p:nvSpPr>
        <p:spPr bwMode="auto">
          <a:xfrm>
            <a:off x="7931153" y="4246566"/>
            <a:ext cx="2787649"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lang="en-US" sz="1350">
              <a:solidFill>
                <a:prstClr val="white"/>
              </a:solidFill>
            </a:endParaRPr>
          </a:p>
        </p:txBody>
      </p:sp>
      <p:sp>
        <p:nvSpPr>
          <p:cNvPr id="20" name="Freeform 19"/>
          <p:cNvSpPr>
            <a:spLocks/>
          </p:cNvSpPr>
          <p:nvPr/>
        </p:nvSpPr>
        <p:spPr bwMode="auto">
          <a:xfrm>
            <a:off x="7924800" y="4267200"/>
            <a:ext cx="21336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lang="en-US" sz="1350">
              <a:solidFill>
                <a:prstClr val="white"/>
              </a:solidFill>
            </a:endParaRPr>
          </a:p>
        </p:txBody>
      </p:sp>
      <p:sp>
        <p:nvSpPr>
          <p:cNvPr id="21" name="Freeform 20"/>
          <p:cNvSpPr>
            <a:spLocks/>
          </p:cNvSpPr>
          <p:nvPr/>
        </p:nvSpPr>
        <p:spPr bwMode="auto">
          <a:xfrm>
            <a:off x="7924800" y="1371600"/>
            <a:ext cx="42672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lang="en-US" sz="1350">
              <a:solidFill>
                <a:prstClr val="white"/>
              </a:solidFill>
            </a:endParaRPr>
          </a:p>
        </p:txBody>
      </p:sp>
      <p:sp>
        <p:nvSpPr>
          <p:cNvPr id="22" name="Freeform 21"/>
          <p:cNvSpPr>
            <a:spLocks/>
          </p:cNvSpPr>
          <p:nvPr/>
        </p:nvSpPr>
        <p:spPr bwMode="auto">
          <a:xfrm>
            <a:off x="7924800" y="1752600"/>
            <a:ext cx="42672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lang="en-US" sz="1350">
              <a:solidFill>
                <a:prstClr val="white"/>
              </a:solidFill>
            </a:endParaRPr>
          </a:p>
        </p:txBody>
      </p:sp>
      <p:sp>
        <p:nvSpPr>
          <p:cNvPr id="23" name="Freeform 22"/>
          <p:cNvSpPr>
            <a:spLocks/>
          </p:cNvSpPr>
          <p:nvPr/>
        </p:nvSpPr>
        <p:spPr bwMode="auto">
          <a:xfrm>
            <a:off x="1320800" y="4267200"/>
            <a:ext cx="660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lang="en-US" sz="1350">
              <a:solidFill>
                <a:prstClr val="white"/>
              </a:solidFill>
            </a:endParaRPr>
          </a:p>
        </p:txBody>
      </p:sp>
      <p:sp>
        <p:nvSpPr>
          <p:cNvPr id="24" name="Freeform 23"/>
          <p:cNvSpPr>
            <a:spLocks/>
          </p:cNvSpPr>
          <p:nvPr/>
        </p:nvSpPr>
        <p:spPr bwMode="auto">
          <a:xfrm>
            <a:off x="711200" y="4267200"/>
            <a:ext cx="7112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lang="en-US" sz="1350">
              <a:solidFill>
                <a:prstClr val="white"/>
              </a:solidFill>
            </a:endParaRPr>
          </a:p>
        </p:txBody>
      </p:sp>
      <p:sp>
        <p:nvSpPr>
          <p:cNvPr id="25" name="Freeform 24"/>
          <p:cNvSpPr>
            <a:spLocks/>
          </p:cNvSpPr>
          <p:nvPr/>
        </p:nvSpPr>
        <p:spPr bwMode="auto">
          <a:xfrm>
            <a:off x="489099" y="2438400"/>
            <a:ext cx="75184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lang="en-US" sz="1350">
              <a:solidFill>
                <a:prstClr val="white"/>
              </a:solidFill>
            </a:endParaRPr>
          </a:p>
        </p:txBody>
      </p:sp>
      <p:sp>
        <p:nvSpPr>
          <p:cNvPr id="26" name="Freeform 25"/>
          <p:cNvSpPr>
            <a:spLocks/>
          </p:cNvSpPr>
          <p:nvPr/>
        </p:nvSpPr>
        <p:spPr bwMode="auto">
          <a:xfrm>
            <a:off x="489099" y="2133600"/>
            <a:ext cx="75184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lang="en-US" sz="1350">
              <a:solidFill>
                <a:prstClr val="white"/>
              </a:solidFill>
            </a:endParaRPr>
          </a:p>
        </p:txBody>
      </p:sp>
      <p:sp>
        <p:nvSpPr>
          <p:cNvPr id="27" name="Freeform 26"/>
          <p:cNvSpPr>
            <a:spLocks/>
          </p:cNvSpPr>
          <p:nvPr/>
        </p:nvSpPr>
        <p:spPr bwMode="auto">
          <a:xfrm>
            <a:off x="6096000" y="4267200"/>
            <a:ext cx="18288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lang="en-US" sz="1350">
              <a:solidFill>
                <a:prstClr val="white"/>
              </a:solidFill>
            </a:endParaRPr>
          </a:p>
        </p:txBody>
      </p:sp>
      <p:sp>
        <p:nvSpPr>
          <p:cNvPr id="3" name="Text Placeholder 2"/>
          <p:cNvSpPr>
            <a:spLocks noGrp="1"/>
          </p:cNvSpPr>
          <p:nvPr>
            <p:ph type="body" idx="1"/>
          </p:nvPr>
        </p:nvSpPr>
        <p:spPr>
          <a:xfrm>
            <a:off x="942536" y="1351672"/>
            <a:ext cx="7624064" cy="977486"/>
          </a:xfrm>
        </p:spPr>
        <p:txBody>
          <a:bodyPr lIns="82296" tIns="45720" bIns="0" anchor="t"/>
          <a:lstStyle>
            <a:lvl1pPr marL="41148" indent="0">
              <a:buNone/>
              <a:defRPr sz="1500">
                <a:solidFill>
                  <a:schemeClr val="tx1">
                    <a:tint val="75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CAA4AE1-7FE4-47AC-99CE-D997B28DA95D}" type="datetime1">
              <a:rPr lang="en-US" smtClean="0">
                <a:solidFill>
                  <a:srgbClr val="D6ECFF"/>
                </a:solidFill>
              </a:rPr>
              <a:pPr/>
              <a:t>4/8/2020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EAE75164-DD0C-4392-A29B-88146F9D08E9}" type="slidenum">
              <a:rPr lang="en-US" smtClean="0">
                <a:solidFill>
                  <a:srgbClr val="D6ECFF"/>
                </a:solidFill>
              </a:rPr>
              <a:pPr/>
              <a:t>‹#›</a:t>
            </a:fld>
            <a:endParaRPr lang="en-US">
              <a:solidFill>
                <a:srgbClr val="D6ECFF"/>
              </a:solidFill>
            </a:endParaRPr>
          </a:p>
        </p:txBody>
      </p:sp>
      <p:sp>
        <p:nvSpPr>
          <p:cNvPr id="7" name="Rectangle 6"/>
          <p:cNvSpPr/>
          <p:nvPr/>
        </p:nvSpPr>
        <p:spPr>
          <a:xfrm>
            <a:off x="484213" y="402267"/>
            <a:ext cx="1133856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2" name="Title 1"/>
          <p:cNvSpPr>
            <a:spLocks noGrp="1"/>
          </p:cNvSpPr>
          <p:nvPr>
            <p:ph type="title"/>
          </p:nvPr>
        </p:nvSpPr>
        <p:spPr>
          <a:xfrm>
            <a:off x="942536" y="512064"/>
            <a:ext cx="10875264" cy="777240"/>
          </a:xfrm>
        </p:spPr>
        <p:txBody>
          <a:bodyPr tIns="64008"/>
          <a:lstStyle>
            <a:lvl1pPr algn="l">
              <a:buNone/>
              <a:defRPr sz="2850" b="0" cap="none" spc="-113" baseline="0"/>
            </a:lvl1pPr>
            <a:extLst/>
          </a:lstStyle>
          <a:p>
            <a:r>
              <a:rPr kumimoji="0" lang="en-US"/>
              <a:t>Click to edit Master title style</a:t>
            </a:r>
          </a:p>
        </p:txBody>
      </p:sp>
      <p:sp>
        <p:nvSpPr>
          <p:cNvPr id="8" name="Rectangle 7"/>
          <p:cNvSpPr/>
          <p:nvPr/>
        </p:nvSpPr>
        <p:spPr>
          <a:xfrm flipH="1">
            <a:off x="495384"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9" name="Rectangle 8"/>
          <p:cNvSpPr/>
          <p:nvPr/>
        </p:nvSpPr>
        <p:spPr>
          <a:xfrm flipH="1">
            <a:off x="548145"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10" name="Rectangle 9"/>
          <p:cNvSpPr/>
          <p:nvPr/>
        </p:nvSpPr>
        <p:spPr>
          <a:xfrm flipH="1">
            <a:off x="597933"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11" name="Rectangle 10"/>
          <p:cNvSpPr/>
          <p:nvPr/>
        </p:nvSpPr>
        <p:spPr>
          <a:xfrm flipH="1">
            <a:off x="635603"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12" name="Rectangle 11"/>
          <p:cNvSpPr/>
          <p:nvPr/>
        </p:nvSpPr>
        <p:spPr>
          <a:xfrm>
            <a:off x="667304" y="680477"/>
            <a:ext cx="48768"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12064"/>
            <a:ext cx="10972800" cy="914400"/>
          </a:xfrm>
        </p:spPr>
        <p:txBody>
          <a:bodyPr/>
          <a:lstStyle/>
          <a:p>
            <a:r>
              <a:rPr kumimoji="0" lang="en-US"/>
              <a:t>Click to edit Master title style</a:t>
            </a:r>
          </a:p>
        </p:txBody>
      </p:sp>
      <p:sp>
        <p:nvSpPr>
          <p:cNvPr id="3" name="Content Placeholder 2"/>
          <p:cNvSpPr>
            <a:spLocks noGrp="1"/>
          </p:cNvSpPr>
          <p:nvPr>
            <p:ph sz="half" idx="1"/>
          </p:nvPr>
        </p:nvSpPr>
        <p:spPr>
          <a:xfrm>
            <a:off x="619125" y="1770504"/>
            <a:ext cx="53848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207125" y="1770504"/>
            <a:ext cx="53848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2F8E493-6BA7-4CC8-8A93-D7B83EAA2D81}" type="datetime1">
              <a:rPr lang="en-US" smtClean="0">
                <a:solidFill>
                  <a:srgbClr val="D6ECFF"/>
                </a:solidFill>
              </a:rPr>
              <a:pPr/>
              <a:t>4/8/2020</a:t>
            </a:fld>
            <a:endParaRPr lang="en-US">
              <a:solidFill>
                <a:srgbClr val="D6ECFF"/>
              </a:solidFill>
            </a:endParaRPr>
          </a:p>
        </p:txBody>
      </p:sp>
      <p:sp>
        <p:nvSpPr>
          <p:cNvPr id="6" name="Footer Placeholder 5"/>
          <p:cNvSpPr>
            <a:spLocks noGrp="1"/>
          </p:cNvSpPr>
          <p:nvPr>
            <p:ph type="ftr" sz="quarter" idx="11"/>
          </p:nvPr>
        </p:nvSpPr>
        <p:spPr/>
        <p:txBody>
          <a:bodyPr/>
          <a:lstStyle/>
          <a:p>
            <a:endParaRPr lang="en-US">
              <a:solidFill>
                <a:srgbClr val="D6ECFF"/>
              </a:solidFill>
            </a:endParaRPr>
          </a:p>
        </p:txBody>
      </p:sp>
      <p:sp>
        <p:nvSpPr>
          <p:cNvPr id="7" name="Slide Number Placeholder 6"/>
          <p:cNvSpPr>
            <a:spLocks noGrp="1"/>
          </p:cNvSpPr>
          <p:nvPr>
            <p:ph type="sldNum" sz="quarter" idx="12"/>
          </p:nvPr>
        </p:nvSpPr>
        <p:spPr/>
        <p:txBody>
          <a:bodyPr/>
          <a:lstStyle/>
          <a:p>
            <a:fld id="{EAE75164-DD0C-4392-A29B-88146F9D08E9}" type="slidenum">
              <a:rPr lang="en-US" smtClean="0">
                <a:solidFill>
                  <a:srgbClr val="D6ECFF"/>
                </a:solidFill>
              </a:rPr>
              <a:pPr/>
              <a:t>‹#›</a:t>
            </a:fld>
            <a:endParaRPr lang="en-US">
              <a:solidFill>
                <a:srgbClr val="D6ECFF"/>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8"/>
            <a:ext cx="11822773"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2" name="Title 1"/>
          <p:cNvSpPr>
            <a:spLocks noGrp="1"/>
          </p:cNvSpPr>
          <p:nvPr>
            <p:ph type="title"/>
          </p:nvPr>
        </p:nvSpPr>
        <p:spPr>
          <a:xfrm>
            <a:off x="673099" y="512064"/>
            <a:ext cx="10363200" cy="914400"/>
          </a:xfrm>
        </p:spPr>
        <p:txBody>
          <a:bodyPr anchor="t"/>
          <a:lstStyle>
            <a:lvl1pPr>
              <a:defRPr sz="3000"/>
            </a:lvl1pPr>
            <a:extLst/>
          </a:lstStyle>
          <a:p>
            <a:r>
              <a:rPr kumimoji="0" lang="en-US"/>
              <a:t>Click to edit Master title style</a:t>
            </a:r>
          </a:p>
        </p:txBody>
      </p:sp>
      <p:sp>
        <p:nvSpPr>
          <p:cNvPr id="3" name="Text Placeholder 2"/>
          <p:cNvSpPr>
            <a:spLocks noGrp="1"/>
          </p:cNvSpPr>
          <p:nvPr>
            <p:ph type="body" idx="1"/>
          </p:nvPr>
        </p:nvSpPr>
        <p:spPr>
          <a:xfrm>
            <a:off x="609600" y="1809750"/>
            <a:ext cx="5386917" cy="639762"/>
          </a:xfrm>
        </p:spPr>
        <p:txBody>
          <a:bodyPr anchor="ctr"/>
          <a:lstStyle>
            <a:lvl1pPr marL="54864" indent="0" algn="l">
              <a:buNone/>
              <a:defRPr sz="1800" b="1">
                <a:solidFill>
                  <a:schemeClr val="accent2"/>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1809750"/>
            <a:ext cx="5389033" cy="639762"/>
          </a:xfrm>
        </p:spPr>
        <p:txBody>
          <a:bodyPr anchor="ctr"/>
          <a:lstStyle>
            <a:lvl1pPr marL="54864" indent="0">
              <a:buNone/>
              <a:defRPr sz="1800" b="1">
                <a:solidFill>
                  <a:schemeClr val="accent2"/>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459037"/>
            <a:ext cx="5386917" cy="3959352"/>
          </a:xfrm>
        </p:spPr>
        <p:txBody>
          <a:bodyPr/>
          <a:lstStyle>
            <a:lvl1pPr>
              <a:defRPr sz="1800"/>
            </a:lvl1pPr>
            <a:lvl2pPr>
              <a:defRPr sz="1500"/>
            </a:lvl2pPr>
            <a:lvl3pPr>
              <a:defRPr sz="1350"/>
            </a:lvl3pPr>
            <a:lvl4pPr>
              <a:defRPr sz="1200"/>
            </a:lvl4pPr>
            <a:lvl5pPr>
              <a:defRPr sz="12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9" y="2459037"/>
            <a:ext cx="5389033" cy="3959352"/>
          </a:xfrm>
        </p:spPr>
        <p:txBody>
          <a:bodyPr/>
          <a:lstStyle>
            <a:lvl1pPr>
              <a:defRPr sz="1800"/>
            </a:lvl1pPr>
            <a:lvl2pPr>
              <a:defRPr sz="1500"/>
            </a:lvl2pPr>
            <a:lvl3pPr>
              <a:defRPr sz="1350"/>
            </a:lvl3pPr>
            <a:lvl4pPr>
              <a:defRPr sz="1200"/>
            </a:lvl4pPr>
            <a:lvl5pPr>
              <a:defRPr sz="12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53B88BF-D232-4CE3-84AF-FE1BFDABB5AB}" type="datetime1">
              <a:rPr lang="en-US" smtClean="0">
                <a:solidFill>
                  <a:srgbClr val="D6ECFF"/>
                </a:solidFill>
              </a:rPr>
              <a:pPr/>
              <a:t>4/8/2020</a:t>
            </a:fld>
            <a:endParaRPr lang="en-US">
              <a:solidFill>
                <a:srgbClr val="D6ECFF"/>
              </a:solidFill>
            </a:endParaRPr>
          </a:p>
        </p:txBody>
      </p:sp>
      <p:sp>
        <p:nvSpPr>
          <p:cNvPr id="8" name="Footer Placeholder 7"/>
          <p:cNvSpPr>
            <a:spLocks noGrp="1"/>
          </p:cNvSpPr>
          <p:nvPr>
            <p:ph type="ftr" sz="quarter" idx="11"/>
          </p:nvPr>
        </p:nvSpPr>
        <p:spPr/>
        <p:txBody>
          <a:bodyPr/>
          <a:lstStyle/>
          <a:p>
            <a:endParaRPr lang="en-US">
              <a:solidFill>
                <a:srgbClr val="D6ECFF"/>
              </a:solidFill>
            </a:endParaRPr>
          </a:p>
        </p:txBody>
      </p:sp>
      <p:sp>
        <p:nvSpPr>
          <p:cNvPr id="9" name="Slide Number Placeholder 8"/>
          <p:cNvSpPr>
            <a:spLocks noGrp="1"/>
          </p:cNvSpPr>
          <p:nvPr>
            <p:ph type="sldNum" sz="quarter" idx="12"/>
          </p:nvPr>
        </p:nvSpPr>
        <p:spPr/>
        <p:txBody>
          <a:bodyPr/>
          <a:lstStyle/>
          <a:p>
            <a:fld id="{EAE75164-DD0C-4392-A29B-88146F9D08E9}" type="slidenum">
              <a:rPr lang="en-US" smtClean="0">
                <a:solidFill>
                  <a:srgbClr val="D6ECFF"/>
                </a:solidFill>
              </a:rPr>
              <a:pPr/>
              <a:t>‹#›</a:t>
            </a:fld>
            <a:endParaRPr lang="en-US">
              <a:solidFill>
                <a:srgbClr val="D6ECFF"/>
              </a:solidFill>
            </a:endParaRPr>
          </a:p>
        </p:txBody>
      </p:sp>
      <p:sp>
        <p:nvSpPr>
          <p:cNvPr id="16" name="Rectangle 15"/>
          <p:cNvSpPr/>
          <p:nvPr/>
        </p:nvSpPr>
        <p:spPr>
          <a:xfrm>
            <a:off x="117053" y="680477"/>
            <a:ext cx="6096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17" name="Rectangle 16"/>
          <p:cNvSpPr/>
          <p:nvPr/>
        </p:nvSpPr>
        <p:spPr>
          <a:xfrm>
            <a:off x="63073"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18" name="Rectangle 17"/>
          <p:cNvSpPr/>
          <p:nvPr/>
        </p:nvSpPr>
        <p:spPr>
          <a:xfrm>
            <a:off x="37669"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19" name="Rectangle 18"/>
          <p:cNvSpPr/>
          <p:nvPr/>
        </p:nvSpPr>
        <p:spPr>
          <a:xfrm>
            <a:off x="0"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20" name="Rectangle 19"/>
          <p:cNvSpPr/>
          <p:nvPr/>
        </p:nvSpPr>
        <p:spPr>
          <a:xfrm flipH="1">
            <a:off x="199693"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21" name="Rectangle 20"/>
          <p:cNvSpPr/>
          <p:nvPr/>
        </p:nvSpPr>
        <p:spPr>
          <a:xfrm flipH="1">
            <a:off x="252455"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22" name="Rectangle 21"/>
          <p:cNvSpPr/>
          <p:nvPr/>
        </p:nvSpPr>
        <p:spPr>
          <a:xfrm flipH="1">
            <a:off x="302243"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29" name="Rectangle 28"/>
          <p:cNvSpPr/>
          <p:nvPr/>
        </p:nvSpPr>
        <p:spPr>
          <a:xfrm flipH="1">
            <a:off x="339912"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30" name="Rectangle 29"/>
          <p:cNvSpPr/>
          <p:nvPr/>
        </p:nvSpPr>
        <p:spPr>
          <a:xfrm>
            <a:off x="371613" y="680477"/>
            <a:ext cx="48768"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4"/>
            <a:ext cx="10363200" cy="914400"/>
          </a:xfrm>
        </p:spPr>
        <p:txBody>
          <a:bodyPr/>
          <a:lstStyle>
            <a:lvl1pPr>
              <a:defRPr sz="3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91304A1C-5609-4F06-ADD4-4B5EA93B2091}" type="datetime1">
              <a:rPr lang="en-US" smtClean="0">
                <a:solidFill>
                  <a:srgbClr val="D6ECFF"/>
                </a:solidFill>
              </a:rPr>
              <a:pPr/>
              <a:t>4/8/2020</a:t>
            </a:fld>
            <a:endParaRPr lang="en-US">
              <a:solidFill>
                <a:srgbClr val="D6ECFF"/>
              </a:solidFill>
            </a:endParaRPr>
          </a:p>
        </p:txBody>
      </p:sp>
      <p:sp>
        <p:nvSpPr>
          <p:cNvPr id="4" name="Footer Placeholder 3"/>
          <p:cNvSpPr>
            <a:spLocks noGrp="1"/>
          </p:cNvSpPr>
          <p:nvPr>
            <p:ph type="ftr" sz="quarter" idx="11"/>
          </p:nvPr>
        </p:nvSpPr>
        <p:spPr/>
        <p:txBody>
          <a:bodyPr/>
          <a:lstStyle/>
          <a:p>
            <a:endParaRPr lang="en-US">
              <a:solidFill>
                <a:srgbClr val="D6ECFF"/>
              </a:solidFill>
            </a:endParaRPr>
          </a:p>
        </p:txBody>
      </p:sp>
      <p:sp>
        <p:nvSpPr>
          <p:cNvPr id="5" name="Slide Number Placeholder 4"/>
          <p:cNvSpPr>
            <a:spLocks noGrp="1"/>
          </p:cNvSpPr>
          <p:nvPr>
            <p:ph type="sldNum" sz="quarter" idx="12"/>
          </p:nvPr>
        </p:nvSpPr>
        <p:spPr/>
        <p:txBody>
          <a:bodyPr/>
          <a:lstStyle/>
          <a:p>
            <a:fld id="{EAE75164-DD0C-4392-A29B-88146F9D08E9}" type="slidenum">
              <a:rPr lang="en-US" smtClean="0">
                <a:solidFill>
                  <a:srgbClr val="D6ECFF"/>
                </a:solidFill>
              </a:rPr>
              <a:pPr/>
              <a:t>‹#›</a:t>
            </a:fld>
            <a:endParaRPr lang="en-US">
              <a:solidFill>
                <a:srgbClr val="D6EC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BFAB3137-5443-5848-BBAC-3188492F4667}" type="datetime1">
              <a:rPr lang="en-US" smtClean="0">
                <a:solidFill>
                  <a:srgbClr val="D6ECFF"/>
                </a:solidFill>
                <a:latin typeface="Corbel"/>
              </a:rPr>
              <a:pPr/>
              <a:t>4/8/2020</a:t>
            </a:fld>
            <a:endParaRPr lang="en-US">
              <a:solidFill>
                <a:srgbClr val="D6ECFF"/>
              </a:solidFill>
              <a:latin typeface="Corbel"/>
            </a:endParaRPr>
          </a:p>
        </p:txBody>
      </p:sp>
      <p:sp>
        <p:nvSpPr>
          <p:cNvPr id="5" name="Footer Placeholder 4"/>
          <p:cNvSpPr>
            <a:spLocks noGrp="1"/>
          </p:cNvSpPr>
          <p:nvPr>
            <p:ph type="ftr" sz="quarter" idx="11"/>
          </p:nvPr>
        </p:nvSpPr>
        <p:spPr/>
        <p:txBody>
          <a:bodyPr/>
          <a:lstStyle/>
          <a:p>
            <a:endParaRPr lang="en-US">
              <a:solidFill>
                <a:srgbClr val="D6ECFF"/>
              </a:solidFill>
              <a:latin typeface="Corbe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B07AD86-7BCB-4410-B3B6-6ACA38331E96}" type="slidenum">
              <a:rPr lang="en-US" smtClean="0">
                <a:solidFill>
                  <a:srgbClr val="D6ECFF"/>
                </a:solidFill>
                <a:latin typeface="Corbel"/>
              </a:rPr>
              <a:pPr/>
              <a:t>‹#›</a:t>
            </a:fld>
            <a:endParaRPr lang="en-US">
              <a:solidFill>
                <a:srgbClr val="D6ECFF"/>
              </a:solidFill>
              <a:latin typeface="Corbel"/>
            </a:endParaRPr>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E4F3C3-88A3-4FE8-8668-113DFA544021}" type="datetime1">
              <a:rPr lang="en-US" smtClean="0">
                <a:solidFill>
                  <a:srgbClr val="D6ECFF"/>
                </a:solidFill>
              </a:rPr>
              <a:pPr/>
              <a:t>4/8/2020</a:t>
            </a:fld>
            <a:endParaRPr lang="en-US">
              <a:solidFill>
                <a:srgbClr val="D6ECFF"/>
              </a:solidFill>
            </a:endParaRPr>
          </a:p>
        </p:txBody>
      </p:sp>
      <p:sp>
        <p:nvSpPr>
          <p:cNvPr id="3" name="Footer Placeholder 2"/>
          <p:cNvSpPr>
            <a:spLocks noGrp="1"/>
          </p:cNvSpPr>
          <p:nvPr>
            <p:ph type="ftr" sz="quarter" idx="11"/>
          </p:nvPr>
        </p:nvSpPr>
        <p:spPr/>
        <p:txBody>
          <a:bodyPr/>
          <a:lstStyle/>
          <a:p>
            <a:endParaRPr lang="en-US">
              <a:solidFill>
                <a:srgbClr val="D6ECFF"/>
              </a:solidFill>
            </a:endParaRPr>
          </a:p>
        </p:txBody>
      </p:sp>
      <p:sp>
        <p:nvSpPr>
          <p:cNvPr id="4" name="Slide Number Placeholder 3"/>
          <p:cNvSpPr>
            <a:spLocks noGrp="1"/>
          </p:cNvSpPr>
          <p:nvPr>
            <p:ph type="sldNum" sz="quarter" idx="12"/>
          </p:nvPr>
        </p:nvSpPr>
        <p:spPr/>
        <p:txBody>
          <a:bodyPr/>
          <a:lstStyle/>
          <a:p>
            <a:fld id="{EAE75164-DD0C-4392-A29B-88146F9D08E9}" type="slidenum">
              <a:rPr lang="en-US" smtClean="0">
                <a:solidFill>
                  <a:srgbClr val="D6ECFF"/>
                </a:solidFill>
              </a:rPr>
              <a:pPr/>
              <a:t>‹#›</a:t>
            </a:fld>
            <a:endParaRPr lang="en-US">
              <a:solidFill>
                <a:srgbClr val="D6ECFF"/>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10972800" cy="1162050"/>
          </a:xfrm>
        </p:spPr>
        <p:txBody>
          <a:bodyPr anchor="ctr"/>
          <a:lstStyle>
            <a:lvl1pPr algn="l">
              <a:buNone/>
              <a:defRPr sz="2700" b="0"/>
            </a:lvl1pPr>
            <a:extLst/>
          </a:lstStyle>
          <a:p>
            <a:r>
              <a:rPr kumimoji="0" lang="en-US"/>
              <a:t>Click to edit Master title style</a:t>
            </a:r>
          </a:p>
        </p:txBody>
      </p:sp>
      <p:sp>
        <p:nvSpPr>
          <p:cNvPr id="3" name="Text Placeholder 2"/>
          <p:cNvSpPr>
            <a:spLocks noGrp="1"/>
          </p:cNvSpPr>
          <p:nvPr>
            <p:ph type="body" idx="2"/>
          </p:nvPr>
        </p:nvSpPr>
        <p:spPr>
          <a:xfrm>
            <a:off x="914400" y="1435100"/>
            <a:ext cx="3352800" cy="4572000"/>
          </a:xfrm>
        </p:spPr>
        <p:txBody>
          <a:bodyPr/>
          <a:lstStyle>
            <a:lvl1pPr marL="41148" indent="0">
              <a:buNone/>
              <a:defRPr sz="1350"/>
            </a:lvl1pPr>
            <a:lvl2pPr>
              <a:buNone/>
              <a:defRPr sz="900"/>
            </a:lvl2pPr>
            <a:lvl3pPr>
              <a:buNone/>
              <a:defRPr sz="750"/>
            </a:lvl3pPr>
            <a:lvl4pPr>
              <a:buNone/>
              <a:defRPr sz="675"/>
            </a:lvl4pPr>
            <a:lvl5pPr>
              <a:buNone/>
              <a:defRPr sz="675"/>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0" y="1435100"/>
            <a:ext cx="7315200" cy="4572000"/>
          </a:xfrm>
        </p:spPr>
        <p:txBody>
          <a:bodyPr/>
          <a:lstStyle>
            <a:lvl1pPr>
              <a:defRPr sz="2400"/>
            </a:lvl1pPr>
            <a:lvl2pPr>
              <a:defRPr sz="2100"/>
            </a:lvl2pPr>
            <a:lvl3pPr>
              <a:defRPr sz="1800"/>
            </a:lvl3pPr>
            <a:lvl4pPr>
              <a:defRPr sz="1500"/>
            </a:lvl4pPr>
            <a:lvl5pPr>
              <a:defRPr sz="15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9484FD1-B94F-4611-A57F-E9154F8343E0}" type="datetime1">
              <a:rPr lang="en-US" smtClean="0">
                <a:solidFill>
                  <a:srgbClr val="D6ECFF"/>
                </a:solidFill>
              </a:rPr>
              <a:pPr/>
              <a:t>4/8/2020</a:t>
            </a:fld>
            <a:endParaRPr lang="en-US">
              <a:solidFill>
                <a:srgbClr val="D6ECFF"/>
              </a:solidFill>
            </a:endParaRPr>
          </a:p>
        </p:txBody>
      </p:sp>
      <p:sp>
        <p:nvSpPr>
          <p:cNvPr id="6" name="Footer Placeholder 5"/>
          <p:cNvSpPr>
            <a:spLocks noGrp="1"/>
          </p:cNvSpPr>
          <p:nvPr>
            <p:ph type="ftr" sz="quarter" idx="11"/>
          </p:nvPr>
        </p:nvSpPr>
        <p:spPr/>
        <p:txBody>
          <a:bodyPr/>
          <a:lstStyle/>
          <a:p>
            <a:endParaRPr lang="en-US">
              <a:solidFill>
                <a:srgbClr val="D6ECFF"/>
              </a:solidFill>
            </a:endParaRPr>
          </a:p>
        </p:txBody>
      </p:sp>
      <p:sp>
        <p:nvSpPr>
          <p:cNvPr id="7" name="Slide Number Placeholder 6"/>
          <p:cNvSpPr>
            <a:spLocks noGrp="1"/>
          </p:cNvSpPr>
          <p:nvPr>
            <p:ph type="sldNum" sz="quarter" idx="12"/>
          </p:nvPr>
        </p:nvSpPr>
        <p:spPr/>
        <p:txBody>
          <a:bodyPr/>
          <a:lstStyle/>
          <a:p>
            <a:fld id="{EAE75164-DD0C-4392-A29B-88146F9D08E9}" type="slidenum">
              <a:rPr lang="en-US" smtClean="0">
                <a:solidFill>
                  <a:srgbClr val="D6ECFF"/>
                </a:solidFill>
              </a:rPr>
              <a:pPr/>
              <a:t>‹#›</a:t>
            </a:fld>
            <a:endParaRPr lang="en-US">
              <a:solidFill>
                <a:srgbClr val="D6ECFF"/>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490709" y="0"/>
            <a:ext cx="1170432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cxnSp>
        <p:nvCxnSpPr>
          <p:cNvPr id="9" name="Straight Connector 8"/>
          <p:cNvCxnSpPr/>
          <p:nvPr/>
        </p:nvCxnSpPr>
        <p:spPr>
          <a:xfrm flipV="1">
            <a:off x="484261" y="1885028"/>
            <a:ext cx="1171016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11374904" y="1197789"/>
            <a:ext cx="132763" cy="171288"/>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1219200" y="441254"/>
            <a:ext cx="9144000" cy="701749"/>
          </a:xfrm>
        </p:spPr>
        <p:txBody>
          <a:bodyPr anchor="b"/>
          <a:lstStyle>
            <a:lvl1pPr algn="l">
              <a:buNone/>
              <a:defRPr sz="1575" b="0"/>
            </a:lvl1pPr>
            <a:extLst/>
          </a:lstStyle>
          <a:p>
            <a:r>
              <a:rPr kumimoji="0" lang="en-US"/>
              <a:t>Click to edit Master title style</a:t>
            </a:r>
          </a:p>
        </p:txBody>
      </p:sp>
      <p:sp>
        <p:nvSpPr>
          <p:cNvPr id="3" name="Picture Placeholder 2"/>
          <p:cNvSpPr>
            <a:spLocks noGrp="1"/>
          </p:cNvSpPr>
          <p:nvPr>
            <p:ph type="pic" idx="1"/>
          </p:nvPr>
        </p:nvSpPr>
        <p:spPr>
          <a:xfrm>
            <a:off x="490709" y="1893781"/>
            <a:ext cx="11704320" cy="4960144"/>
          </a:xfrm>
          <a:solidFill>
            <a:schemeClr val="bg2"/>
          </a:solidFill>
        </p:spPr>
        <p:txBody>
          <a:bodyPr/>
          <a:lstStyle>
            <a:lvl1pPr marL="0" indent="0">
              <a:buNone/>
              <a:defRPr sz="2400"/>
            </a:lvl1pPr>
            <a:extLst/>
          </a:lstStyle>
          <a:p>
            <a:r>
              <a:rPr kumimoji="0" lang="en-US"/>
              <a:t>Drag picture to placeholder or click icon to add</a:t>
            </a:r>
          </a:p>
        </p:txBody>
      </p:sp>
      <p:sp>
        <p:nvSpPr>
          <p:cNvPr id="4" name="Text Placeholder 3"/>
          <p:cNvSpPr>
            <a:spLocks noGrp="1"/>
          </p:cNvSpPr>
          <p:nvPr>
            <p:ph type="body" sz="half" idx="2"/>
          </p:nvPr>
        </p:nvSpPr>
        <p:spPr bwMode="grayWhite">
          <a:xfrm>
            <a:off x="1219200" y="1150144"/>
            <a:ext cx="9144000" cy="685800"/>
          </a:xfrm>
        </p:spPr>
        <p:txBody>
          <a:bodyPr/>
          <a:lstStyle>
            <a:lvl1pPr marL="20574" indent="0">
              <a:spcBef>
                <a:spcPts val="0"/>
              </a:spcBef>
              <a:buNone/>
              <a:defRPr sz="1050">
                <a:solidFill>
                  <a:srgbClr val="FFFFFF"/>
                </a:solidFill>
              </a:defRPr>
            </a:lvl1pPr>
            <a:lvl2pPr>
              <a:defRPr sz="900"/>
            </a:lvl2pPr>
            <a:lvl3pPr>
              <a:defRPr sz="750"/>
            </a:lvl3pPr>
            <a:lvl4pPr>
              <a:defRPr sz="675"/>
            </a:lvl4pPr>
            <a:lvl5pPr>
              <a:defRPr sz="675"/>
            </a:lvl5pPr>
            <a:extLst/>
          </a:lstStyle>
          <a:p>
            <a:pPr lvl="0" eaLnBrk="1" latinLnBrk="0" hangingPunct="1"/>
            <a:r>
              <a:rPr kumimoji="0" lang="en-US"/>
              <a:t>Click to edit Master text styles</a:t>
            </a:r>
          </a:p>
        </p:txBody>
      </p:sp>
      <p:grpSp>
        <p:nvGrpSpPr>
          <p:cNvPr id="14" name="Group 13"/>
          <p:cNvGrpSpPr/>
          <p:nvPr/>
        </p:nvGrpSpPr>
        <p:grpSpPr>
          <a:xfrm rot="5400000">
            <a:off x="11578104" y="1350189"/>
            <a:ext cx="132763" cy="171288"/>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11115580" y="1453352"/>
            <a:ext cx="132763" cy="171288"/>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8636000" y="55499"/>
            <a:ext cx="2844800" cy="365125"/>
          </a:xfrm>
        </p:spPr>
        <p:txBody>
          <a:bodyPr/>
          <a:lstStyle/>
          <a:p>
            <a:fld id="{94336DED-C5C9-4CD0-B34F-6F9D09344326}" type="datetime1">
              <a:rPr lang="en-US" smtClean="0">
                <a:solidFill>
                  <a:srgbClr val="D6ECFF"/>
                </a:solidFill>
              </a:rPr>
              <a:pPr/>
              <a:t>4/8/2020</a:t>
            </a:fld>
            <a:endParaRPr lang="en-US">
              <a:solidFill>
                <a:srgbClr val="D6ECFF"/>
              </a:solidFill>
            </a:endParaRPr>
          </a:p>
        </p:txBody>
      </p:sp>
      <p:sp>
        <p:nvSpPr>
          <p:cNvPr id="6" name="Footer Placeholder 5"/>
          <p:cNvSpPr>
            <a:spLocks noGrp="1"/>
          </p:cNvSpPr>
          <p:nvPr>
            <p:ph type="ftr" sz="quarter" idx="11"/>
          </p:nvPr>
        </p:nvSpPr>
        <p:spPr>
          <a:xfrm>
            <a:off x="1219200" y="55499"/>
            <a:ext cx="7416800" cy="365125"/>
          </a:xfrm>
        </p:spPr>
        <p:txBody>
          <a:bodyPr/>
          <a:lstStyle/>
          <a:p>
            <a:endParaRPr lang="en-US">
              <a:solidFill>
                <a:srgbClr val="D6ECFF"/>
              </a:solidFill>
            </a:endParaRPr>
          </a:p>
        </p:txBody>
      </p:sp>
      <p:sp>
        <p:nvSpPr>
          <p:cNvPr id="7" name="Slide Number Placeholder 6"/>
          <p:cNvSpPr>
            <a:spLocks noGrp="1"/>
          </p:cNvSpPr>
          <p:nvPr>
            <p:ph type="sldNum" sz="quarter" idx="12"/>
          </p:nvPr>
        </p:nvSpPr>
        <p:spPr>
          <a:xfrm>
            <a:off x="11480800" y="55499"/>
            <a:ext cx="609600" cy="365125"/>
          </a:xfrm>
        </p:spPr>
        <p:txBody>
          <a:bodyPr/>
          <a:lstStyle/>
          <a:p>
            <a:fld id="{EAE75164-DD0C-4392-A29B-88146F9D08E9}" type="slidenum">
              <a:rPr lang="en-US" smtClean="0">
                <a:solidFill>
                  <a:srgbClr val="D6ECFF"/>
                </a:solidFill>
              </a:rPr>
              <a:pPr/>
              <a:t>‹#›</a:t>
            </a:fld>
            <a:endParaRPr lang="en-US">
              <a:solidFill>
                <a:srgbClr val="D6ECFF"/>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935A6D1-1C69-40A9-8CD2-473CD1B2A9DB}" type="datetime1">
              <a:rPr lang="en-US" smtClean="0">
                <a:solidFill>
                  <a:srgbClr val="D6ECFF"/>
                </a:solidFill>
              </a:rPr>
              <a:pPr/>
              <a:t>4/8/2020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EAE75164-DD0C-4392-A29B-88146F9D08E9}" type="slidenum">
              <a:rPr lang="en-US" smtClean="0">
                <a:solidFill>
                  <a:srgbClr val="D6ECFF"/>
                </a:solidFill>
              </a:rPr>
              <a:pPr/>
              <a:t>‹#›</a:t>
            </a:fld>
            <a:endParaRPr lang="en-US">
              <a:solidFill>
                <a:srgbClr val="D6ECFF"/>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416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812800" y="274642"/>
            <a:ext cx="78232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FB538DD-5349-405E-8133-EF0CD43F126F}" type="datetime1">
              <a:rPr lang="en-US" smtClean="0">
                <a:solidFill>
                  <a:srgbClr val="D6ECFF"/>
                </a:solidFill>
              </a:rPr>
              <a:pPr/>
              <a:t>4/8/2020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EAE75164-DD0C-4392-A29B-88146F9D08E9}" type="slidenum">
              <a:rPr lang="en-US" smtClean="0">
                <a:solidFill>
                  <a:srgbClr val="D6ECFF"/>
                </a:solidFill>
              </a:rPr>
              <a:pPr/>
              <a:t>‹#›</a:t>
            </a:fld>
            <a:endParaRPr lang="en-US">
              <a:solidFill>
                <a:srgbClr val="D6EC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defTabSz="914400"/>
            <a:fld id="{66F5E18A-904F-1F4D-B4C1-9D35D10541B5}" type="datetime1">
              <a:rPr lang="en-US" smtClean="0">
                <a:solidFill>
                  <a:srgbClr val="D6ECFF"/>
                </a:solidFill>
                <a:latin typeface="Corbel"/>
              </a:rPr>
              <a:pPr defTabSz="914400"/>
              <a:t>4/8/2020</a:t>
            </a:fld>
            <a:endParaRPr lang="en-US">
              <a:solidFill>
                <a:srgbClr val="D6ECFF"/>
              </a:solidFill>
              <a:latin typeface="Corbel"/>
            </a:endParaRPr>
          </a:p>
        </p:txBody>
      </p:sp>
      <p:sp>
        <p:nvSpPr>
          <p:cNvPr id="4" name="Footer Placeholder 3"/>
          <p:cNvSpPr>
            <a:spLocks noGrp="1"/>
          </p:cNvSpPr>
          <p:nvPr>
            <p:ph type="ftr" sz="quarter" idx="11"/>
          </p:nvPr>
        </p:nvSpPr>
        <p:spPr/>
        <p:txBody>
          <a:bodyPr/>
          <a:lstStyle/>
          <a:p>
            <a:pPr defTabSz="914400"/>
            <a:endParaRPr lang="en-US">
              <a:solidFill>
                <a:srgbClr val="D6ECFF"/>
              </a:solidFill>
              <a:latin typeface="Corbel"/>
            </a:endParaRPr>
          </a:p>
        </p:txBody>
      </p:sp>
      <p:sp>
        <p:nvSpPr>
          <p:cNvPr id="5" name="Slide Number Placeholder 4"/>
          <p:cNvSpPr>
            <a:spLocks noGrp="1"/>
          </p:cNvSpPr>
          <p:nvPr>
            <p:ph type="sldNum" sz="quarter" idx="12"/>
          </p:nvPr>
        </p:nvSpPr>
        <p:spPr/>
        <p:txBody>
          <a:bodyPr/>
          <a:lstStyle/>
          <a:p>
            <a:pPr defTabSz="914400"/>
            <a:fld id="{EB07AD86-7BCB-4410-B3B6-6ACA38331E96}" type="slidenum">
              <a:rPr lang="en-US" smtClean="0">
                <a:solidFill>
                  <a:srgbClr val="D6ECFF"/>
                </a:solidFill>
                <a:latin typeface="Corbel"/>
              </a:rPr>
              <a:pPr defTabSz="914400"/>
              <a:t>‹#›</a:t>
            </a:fld>
            <a:endParaRPr lang="en-US">
              <a:solidFill>
                <a:srgbClr val="D6ECFF"/>
              </a:solidFill>
              <a:latin typeface="Corbel"/>
            </a:endParaRP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2" y="2743200"/>
            <a:ext cx="9497484" cy="1673225"/>
          </a:xfrm>
        </p:spPr>
        <p:txBody>
          <a:bodyPr anchor="t"/>
          <a:lstStyle>
            <a:lvl1pPr marL="0" indent="0">
              <a:buNone/>
              <a:defRPr sz="2100">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2" name="Title 1"/>
          <p:cNvSpPr>
            <a:spLocks noGrp="1"/>
          </p:cNvSpPr>
          <p:nvPr>
            <p:ph type="title"/>
          </p:nvPr>
        </p:nvSpPr>
        <p:spPr>
          <a:xfrm>
            <a:off x="1828800" y="1600200"/>
            <a:ext cx="10160000" cy="990600"/>
          </a:xfrm>
        </p:spPr>
        <p:txBody>
          <a:bodyPr/>
          <a:lstStyle>
            <a:lvl1pPr algn="l">
              <a:buNone/>
              <a:defRPr sz="33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7A4EEF8C-7F19-7447-ABC9-4D017807ED5D}" type="datetime1">
              <a:rPr lang="en-US" smtClean="0">
                <a:solidFill>
                  <a:srgbClr val="D6ECFF"/>
                </a:solidFill>
                <a:latin typeface="Corbel"/>
              </a:rPr>
              <a:pPr/>
              <a:t>4/8/2020</a:t>
            </a:fld>
            <a:endParaRPr lang="en-US">
              <a:solidFill>
                <a:srgbClr val="D6ECFF"/>
              </a:solidFill>
              <a:latin typeface="Corbel"/>
            </a:endParaRPr>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1800">
                <a:solidFill>
                  <a:srgbClr val="FFFFFF"/>
                </a:solidFill>
              </a:defRPr>
            </a:lvl1pPr>
          </a:lstStyle>
          <a:p>
            <a:fld id="{EB07AD86-7BCB-4410-B3B6-6ACA38331E96}" type="slidenum">
              <a:rPr lang="en-US" smtClean="0">
                <a:solidFill>
                  <a:srgbClr val="D6ECFF"/>
                </a:solidFill>
                <a:latin typeface="Corbel"/>
              </a:rPr>
              <a:pPr/>
              <a:t>‹#›</a:t>
            </a:fld>
            <a:endParaRPr lang="en-US">
              <a:solidFill>
                <a:srgbClr val="D6ECFF"/>
              </a:solidFill>
              <a:latin typeface="Corbel"/>
            </a:endParaRPr>
          </a:p>
        </p:txBody>
      </p:sp>
      <p:sp>
        <p:nvSpPr>
          <p:cNvPr id="14" name="Footer Placeholder 13"/>
          <p:cNvSpPr>
            <a:spLocks noGrp="1"/>
          </p:cNvSpPr>
          <p:nvPr>
            <p:ph type="ftr" sz="quarter" idx="12"/>
          </p:nvPr>
        </p:nvSpPr>
        <p:spPr/>
        <p:txBody>
          <a:bodyPr/>
          <a:lstStyle/>
          <a:p>
            <a:endParaRPr lang="en-US">
              <a:solidFill>
                <a:srgbClr val="D6ECFF"/>
              </a:solidFill>
              <a:latin typeface="Corbe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72BBF611-A8C0-7C4B-A74F-69E992201631}" type="datetime1">
              <a:rPr lang="en-US" smtClean="0">
                <a:solidFill>
                  <a:srgbClr val="D6ECFF"/>
                </a:solidFill>
                <a:latin typeface="Corbel"/>
              </a:rPr>
              <a:pPr/>
              <a:t>4/8/2020</a:t>
            </a:fld>
            <a:endParaRPr lang="en-US">
              <a:solidFill>
                <a:srgbClr val="D6ECFF"/>
              </a:solidFill>
              <a:latin typeface="Corbel"/>
            </a:endParaRPr>
          </a:p>
        </p:txBody>
      </p:sp>
      <p:sp>
        <p:nvSpPr>
          <p:cNvPr id="10" name="Slide Number Placeholder 9"/>
          <p:cNvSpPr>
            <a:spLocks noGrp="1"/>
          </p:cNvSpPr>
          <p:nvPr>
            <p:ph type="sldNum" sz="quarter" idx="16"/>
          </p:nvPr>
        </p:nvSpPr>
        <p:spPr/>
        <p:txBody>
          <a:bodyPr rtlCol="0"/>
          <a:lstStyle/>
          <a:p>
            <a:fld id="{EB07AD86-7BCB-4410-B3B6-6ACA38331E96}" type="slidenum">
              <a:rPr lang="en-US" smtClean="0">
                <a:solidFill>
                  <a:srgbClr val="D6ECFF"/>
                </a:solidFill>
                <a:latin typeface="Corbel"/>
              </a:rPr>
              <a:pPr/>
              <a:t>‹#›</a:t>
            </a:fld>
            <a:endParaRPr lang="en-US">
              <a:solidFill>
                <a:srgbClr val="D6ECFF"/>
              </a:solidFill>
              <a:latin typeface="Corbel"/>
            </a:endParaRPr>
          </a:p>
        </p:txBody>
      </p:sp>
      <p:sp>
        <p:nvSpPr>
          <p:cNvPr id="12" name="Footer Placeholder 11"/>
          <p:cNvSpPr>
            <a:spLocks noGrp="1"/>
          </p:cNvSpPr>
          <p:nvPr>
            <p:ph type="ftr" sz="quarter" idx="17"/>
          </p:nvPr>
        </p:nvSpPr>
        <p:spPr/>
        <p:txBody>
          <a:bodyPr rtlCol="0"/>
          <a:lstStyle/>
          <a:p>
            <a:endParaRPr lang="en-US">
              <a:solidFill>
                <a:srgbClr val="D6ECFF"/>
              </a:solidFill>
              <a:latin typeface="Corbe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D936081C-8649-3E4B-9BF3-88A0CEEBB7F4}" type="datetime1">
              <a:rPr lang="en-US" smtClean="0">
                <a:solidFill>
                  <a:srgbClr val="D6ECFF"/>
                </a:solidFill>
                <a:latin typeface="Corbel"/>
              </a:rPr>
              <a:pPr/>
              <a:t>4/8/2020</a:t>
            </a:fld>
            <a:endParaRPr lang="en-US">
              <a:solidFill>
                <a:srgbClr val="D6ECFF"/>
              </a:solidFill>
              <a:latin typeface="Corbel"/>
            </a:endParaRPr>
          </a:p>
        </p:txBody>
      </p:sp>
      <p:sp>
        <p:nvSpPr>
          <p:cNvPr id="12" name="Slide Number Placeholder 11"/>
          <p:cNvSpPr>
            <a:spLocks noGrp="1"/>
          </p:cNvSpPr>
          <p:nvPr>
            <p:ph type="sldNum" sz="quarter" idx="16"/>
          </p:nvPr>
        </p:nvSpPr>
        <p:spPr/>
        <p:txBody>
          <a:bodyPr rtlCol="0"/>
          <a:lstStyle/>
          <a:p>
            <a:fld id="{EB07AD86-7BCB-4410-B3B6-6ACA38331E96}" type="slidenum">
              <a:rPr lang="en-US" smtClean="0">
                <a:solidFill>
                  <a:srgbClr val="D6ECFF"/>
                </a:solidFill>
                <a:latin typeface="Corbel"/>
              </a:rPr>
              <a:pPr/>
              <a:t>‹#›</a:t>
            </a:fld>
            <a:endParaRPr lang="en-US">
              <a:solidFill>
                <a:srgbClr val="D6ECFF"/>
              </a:solidFill>
              <a:latin typeface="Corbel"/>
            </a:endParaRPr>
          </a:p>
        </p:txBody>
      </p:sp>
      <p:sp>
        <p:nvSpPr>
          <p:cNvPr id="14" name="Footer Placeholder 13"/>
          <p:cNvSpPr>
            <a:spLocks noGrp="1"/>
          </p:cNvSpPr>
          <p:nvPr>
            <p:ph type="ftr" sz="quarter" idx="17"/>
          </p:nvPr>
        </p:nvSpPr>
        <p:spPr/>
        <p:txBody>
          <a:bodyPr rtlCol="0"/>
          <a:lstStyle/>
          <a:p>
            <a:endParaRPr lang="en-US">
              <a:solidFill>
                <a:srgbClr val="D6ECFF"/>
              </a:solidFill>
              <a:latin typeface="Corbel"/>
            </a:endParaRPr>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15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15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917986D-55FD-B841-A981-AD76DE2ECAD7}" type="datetime1">
              <a:rPr lang="en-US" smtClean="0">
                <a:solidFill>
                  <a:srgbClr val="D6ECFF"/>
                </a:solidFill>
                <a:latin typeface="Corbel"/>
              </a:rPr>
              <a:pPr/>
              <a:t>4/8/2020</a:t>
            </a:fld>
            <a:endParaRPr lang="en-US">
              <a:solidFill>
                <a:srgbClr val="D6ECFF"/>
              </a:solidFill>
              <a:latin typeface="Corbel"/>
            </a:endParaRPr>
          </a:p>
        </p:txBody>
      </p:sp>
      <p:sp>
        <p:nvSpPr>
          <p:cNvPr id="4" name="Footer Placeholder 3"/>
          <p:cNvSpPr>
            <a:spLocks noGrp="1"/>
          </p:cNvSpPr>
          <p:nvPr>
            <p:ph type="ftr" sz="quarter" idx="11"/>
          </p:nvPr>
        </p:nvSpPr>
        <p:spPr/>
        <p:txBody>
          <a:bodyPr/>
          <a:lstStyle/>
          <a:p>
            <a:endParaRPr lang="en-US">
              <a:solidFill>
                <a:srgbClr val="D6ECFF"/>
              </a:solidFill>
              <a:latin typeface="Corbe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B07AD86-7BCB-4410-B3B6-6ACA38331E96}" type="slidenum">
              <a:rPr lang="en-US" smtClean="0">
                <a:solidFill>
                  <a:srgbClr val="D6ECFF"/>
                </a:solidFill>
                <a:latin typeface="Corbel"/>
              </a:rPr>
              <a:pPr/>
              <a:t>‹#›</a:t>
            </a:fld>
            <a:endParaRPr lang="en-US">
              <a:solidFill>
                <a:srgbClr val="D6ECFF"/>
              </a:solidFill>
              <a:latin typeface="Corbe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FE003-6FC9-9B40-8E01-2B65CDAB036D}" type="datetime1">
              <a:rPr lang="en-US" smtClean="0">
                <a:solidFill>
                  <a:srgbClr val="D6ECFF"/>
                </a:solidFill>
                <a:latin typeface="Corbel"/>
              </a:rPr>
              <a:pPr/>
              <a:t>4/8/2020</a:t>
            </a:fld>
            <a:endParaRPr lang="en-US">
              <a:solidFill>
                <a:srgbClr val="D6ECFF"/>
              </a:solidFill>
              <a:latin typeface="Corbel"/>
            </a:endParaRPr>
          </a:p>
        </p:txBody>
      </p:sp>
      <p:sp>
        <p:nvSpPr>
          <p:cNvPr id="3" name="Footer Placeholder 2"/>
          <p:cNvSpPr>
            <a:spLocks noGrp="1"/>
          </p:cNvSpPr>
          <p:nvPr>
            <p:ph type="ftr" sz="quarter" idx="11"/>
          </p:nvPr>
        </p:nvSpPr>
        <p:spPr/>
        <p:txBody>
          <a:bodyPr/>
          <a:lstStyle/>
          <a:p>
            <a:endParaRPr lang="en-US">
              <a:solidFill>
                <a:srgbClr val="D6ECFF"/>
              </a:solidFill>
              <a:latin typeface="Corbel"/>
            </a:endParaRPr>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EB07AD86-7BCB-4410-B3B6-6ACA38331E96}" type="slidenum">
              <a:rPr lang="en-US" smtClean="0">
                <a:solidFill>
                  <a:srgbClr val="D6ECFF"/>
                </a:solidFill>
                <a:latin typeface="Corbel"/>
              </a:rPr>
              <a:pPr/>
              <a:t>‹#›</a:t>
            </a:fld>
            <a:endParaRPr lang="en-US">
              <a:solidFill>
                <a:srgbClr val="D6ECFF"/>
              </a:solidFill>
              <a:latin typeface="Corbe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3300" b="0"/>
            </a:lvl1pPr>
          </a:lstStyle>
          <a:p>
            <a:r>
              <a:rPr kumimoji="0" lang="en-US"/>
              <a:t>Click to edit Master title style</a:t>
            </a:r>
          </a:p>
        </p:txBody>
      </p:sp>
      <p:sp>
        <p:nvSpPr>
          <p:cNvPr id="5" name="Date Placeholder 4"/>
          <p:cNvSpPr>
            <a:spLocks noGrp="1"/>
          </p:cNvSpPr>
          <p:nvPr>
            <p:ph type="dt" sz="half" idx="10"/>
          </p:nvPr>
        </p:nvSpPr>
        <p:spPr/>
        <p:txBody>
          <a:bodyPr/>
          <a:lstStyle/>
          <a:p>
            <a:fld id="{C0FD1DB1-511D-0D4D-A1AA-357CCF22ED69}" type="datetime1">
              <a:rPr lang="en-US" smtClean="0">
                <a:solidFill>
                  <a:srgbClr val="D6ECFF"/>
                </a:solidFill>
                <a:latin typeface="Corbel"/>
              </a:rPr>
              <a:pPr/>
              <a:t>4/8/2020</a:t>
            </a:fld>
            <a:endParaRPr lang="en-US">
              <a:solidFill>
                <a:srgbClr val="D6ECFF"/>
              </a:solidFill>
              <a:latin typeface="Corbel"/>
            </a:endParaRPr>
          </a:p>
        </p:txBody>
      </p:sp>
      <p:sp>
        <p:nvSpPr>
          <p:cNvPr id="6" name="Footer Placeholder 5"/>
          <p:cNvSpPr>
            <a:spLocks noGrp="1"/>
          </p:cNvSpPr>
          <p:nvPr>
            <p:ph type="ftr" sz="quarter" idx="11"/>
          </p:nvPr>
        </p:nvSpPr>
        <p:spPr/>
        <p:txBody>
          <a:bodyPr/>
          <a:lstStyle/>
          <a:p>
            <a:endParaRPr lang="en-US">
              <a:solidFill>
                <a:srgbClr val="D6ECFF"/>
              </a:solidFill>
              <a:latin typeface="Corbe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B07AD86-7BCB-4410-B3B6-6ACA38331E96}" type="slidenum">
              <a:rPr lang="en-US" smtClean="0">
                <a:solidFill>
                  <a:srgbClr val="D6ECFF"/>
                </a:solidFill>
                <a:latin typeface="Corbel"/>
              </a:rPr>
              <a:pPr/>
              <a:t>‹#›</a:t>
            </a:fld>
            <a:endParaRPr lang="en-US">
              <a:solidFill>
                <a:srgbClr val="D6ECFF"/>
              </a:solidFill>
              <a:latin typeface="Corbel"/>
            </a:endParaRPr>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750"/>
              </a:spcAft>
              <a:buNone/>
              <a:defRPr sz="1350"/>
            </a:lvl1pPr>
            <a:lvl2pPr>
              <a:buNone/>
              <a:defRPr sz="900"/>
            </a:lvl2pPr>
            <a:lvl3pPr>
              <a:buNone/>
              <a:defRPr sz="750"/>
            </a:lvl3pPr>
            <a:lvl4pPr>
              <a:buNone/>
              <a:defRPr sz="675"/>
            </a:lvl4pPr>
            <a:lvl5pPr>
              <a:buNone/>
              <a:defRPr sz="675"/>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128000" y="6248403"/>
            <a:ext cx="3556000" cy="365125"/>
          </a:xfrm>
          <a:prstGeom prst="rect">
            <a:avLst/>
          </a:prstGeom>
        </p:spPr>
        <p:txBody>
          <a:bodyPr vert="horz" anchor="ctr" anchorCtr="0"/>
          <a:lstStyle>
            <a:lvl1pPr algn="l" eaLnBrk="1" latinLnBrk="0" hangingPunct="1">
              <a:defRPr kumimoji="0" sz="1050">
                <a:solidFill>
                  <a:schemeClr val="tx2"/>
                </a:solidFill>
              </a:defRPr>
            </a:lvl1pPr>
          </a:lstStyle>
          <a:p>
            <a:pPr defTabSz="914400"/>
            <a:fld id="{66F5E18A-904F-1F4D-B4C1-9D35D10541B5}" type="datetime1">
              <a:rPr lang="en-US" smtClean="0">
                <a:solidFill>
                  <a:srgbClr val="D6ECFF"/>
                </a:solidFill>
                <a:latin typeface="Corbel"/>
              </a:rPr>
              <a:pPr defTabSz="914400"/>
              <a:t>4/8/2020</a:t>
            </a:fld>
            <a:endParaRPr lang="en-US">
              <a:solidFill>
                <a:srgbClr val="D6ECFF"/>
              </a:solidFill>
              <a:latin typeface="Corbel"/>
            </a:endParaRPr>
          </a:p>
        </p:txBody>
      </p:sp>
      <p:sp>
        <p:nvSpPr>
          <p:cNvPr id="3" name="Footer Placeholder 2"/>
          <p:cNvSpPr>
            <a:spLocks noGrp="1"/>
          </p:cNvSpPr>
          <p:nvPr>
            <p:ph type="ftr" sz="quarter" idx="3"/>
          </p:nvPr>
        </p:nvSpPr>
        <p:spPr>
          <a:xfrm>
            <a:off x="812802" y="6248209"/>
            <a:ext cx="7228111" cy="365125"/>
          </a:xfrm>
          <a:prstGeom prst="rect">
            <a:avLst/>
          </a:prstGeom>
        </p:spPr>
        <p:txBody>
          <a:bodyPr vert="horz" anchor="ctr"/>
          <a:lstStyle>
            <a:lvl1pPr algn="r" eaLnBrk="1" latinLnBrk="0" hangingPunct="1">
              <a:defRPr kumimoji="0" sz="1050">
                <a:solidFill>
                  <a:schemeClr val="tx2"/>
                </a:solidFill>
              </a:defRPr>
            </a:lvl1pPr>
          </a:lstStyle>
          <a:p>
            <a:pPr defTabSz="914400"/>
            <a:endParaRPr lang="en-US">
              <a:solidFill>
                <a:srgbClr val="D6ECFF"/>
              </a:solidFill>
              <a:latin typeface="Corbel"/>
            </a:endParaRPr>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050" b="1">
                <a:solidFill>
                  <a:srgbClr val="FFFFFF"/>
                </a:solidFill>
              </a:defRPr>
            </a:lvl1pPr>
          </a:lstStyle>
          <a:p>
            <a:pPr defTabSz="914400"/>
            <a:fld id="{EB07AD86-7BCB-4410-B3B6-6ACA38331E96}" type="slidenum">
              <a:rPr lang="en-US" smtClean="0">
                <a:solidFill>
                  <a:srgbClr val="D6ECFF"/>
                </a:solidFill>
                <a:latin typeface="Corbel"/>
              </a:rPr>
              <a:pPr defTabSz="914400"/>
              <a:t>‹#›</a:t>
            </a:fld>
            <a:endParaRPr lang="en-US">
              <a:solidFill>
                <a:srgbClr val="D6ECFF"/>
              </a:solidFill>
              <a:latin typeface="Corbel"/>
            </a:endParaRPr>
          </a:p>
        </p:txBody>
      </p:sp>
    </p:spTree>
    <p:extLst>
      <p:ext uri="{BB962C8B-B14F-4D97-AF65-F5344CB8AC3E}">
        <p14:creationId xmlns:p14="http://schemas.microsoft.com/office/powerpoint/2010/main" val="2190553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700" r:id="rId13"/>
  </p:sldLayoutIdLst>
  <p:hf hdr="0" ftr="0" dt="0"/>
  <p:txStyles>
    <p:titleStyle>
      <a:lvl1pPr algn="l" rtl="0" eaLnBrk="1" latinLnBrk="0" hangingPunct="1">
        <a:spcBef>
          <a:spcPct val="0"/>
        </a:spcBef>
        <a:buNone/>
        <a:defRPr kumimoji="0" sz="3300" kern="1200">
          <a:solidFill>
            <a:schemeClr val="tx2"/>
          </a:solidFill>
          <a:latin typeface="+mj-lt"/>
          <a:ea typeface="+mj-ea"/>
          <a:cs typeface="+mj-cs"/>
        </a:defRPr>
      </a:lvl1pPr>
    </p:titleStyle>
    <p:bodyStyle>
      <a:lvl1pPr marL="240030" indent="-240030" algn="l" rtl="0" eaLnBrk="1" latinLnBrk="0" hangingPunct="1">
        <a:spcBef>
          <a:spcPts val="525"/>
        </a:spcBef>
        <a:buClr>
          <a:schemeClr val="accent2"/>
        </a:buClr>
        <a:buSzPct val="60000"/>
        <a:buFont typeface="Wingdings"/>
        <a:buChar char=""/>
        <a:defRPr kumimoji="0" sz="2175" kern="1200">
          <a:solidFill>
            <a:schemeClr val="tx1"/>
          </a:solidFill>
          <a:latin typeface="+mn-lt"/>
          <a:ea typeface="+mn-ea"/>
          <a:cs typeface="+mn-cs"/>
        </a:defRPr>
      </a:lvl1pPr>
      <a:lvl2pPr marL="480060" indent="-205740" algn="l" rtl="0" eaLnBrk="1" latinLnBrk="0" hangingPunct="1">
        <a:spcBef>
          <a:spcPts val="413"/>
        </a:spcBef>
        <a:buClr>
          <a:schemeClr val="accent1"/>
        </a:buClr>
        <a:buSzPct val="70000"/>
        <a:buFont typeface="Wingdings 2"/>
        <a:buChar char=""/>
        <a:defRPr kumimoji="0" sz="1950" kern="1200">
          <a:solidFill>
            <a:schemeClr val="tx1"/>
          </a:solidFill>
          <a:latin typeface="+mn-lt"/>
          <a:ea typeface="+mn-ea"/>
          <a:cs typeface="+mn-cs"/>
        </a:defRPr>
      </a:lvl2pPr>
      <a:lvl3pPr marL="685800" indent="-171450" algn="l" rtl="0" eaLnBrk="1" latinLnBrk="0" hangingPunct="1">
        <a:spcBef>
          <a:spcPts val="375"/>
        </a:spcBef>
        <a:buClr>
          <a:schemeClr val="accent2"/>
        </a:buClr>
        <a:buSzPct val="75000"/>
        <a:buFont typeface="Wingdings"/>
        <a:buChar char=""/>
        <a:defRPr kumimoji="0" sz="1725" kern="1200">
          <a:solidFill>
            <a:schemeClr val="tx1"/>
          </a:solidFill>
          <a:latin typeface="+mn-lt"/>
          <a:ea typeface="+mn-ea"/>
          <a:cs typeface="+mn-cs"/>
        </a:defRPr>
      </a:lvl3pPr>
      <a:lvl4pPr marL="1028700" indent="-171450" algn="l" rtl="0" eaLnBrk="1" latinLnBrk="0" hangingPunct="1">
        <a:spcBef>
          <a:spcPts val="300"/>
        </a:spcBef>
        <a:buClr>
          <a:schemeClr val="accent3"/>
        </a:buClr>
        <a:buSzPct val="75000"/>
        <a:buFont typeface="Wingdings"/>
        <a:buChar char=""/>
        <a:defRPr kumimoji="0" sz="1500" kern="1200">
          <a:solidFill>
            <a:schemeClr val="tx1"/>
          </a:solidFill>
          <a:latin typeface="+mn-lt"/>
          <a:ea typeface="+mn-ea"/>
          <a:cs typeface="+mn-cs"/>
        </a:defRPr>
      </a:lvl4pPr>
      <a:lvl5pPr marL="1371600" indent="-171450" algn="l" rtl="0" eaLnBrk="1" latinLnBrk="0" hangingPunct="1">
        <a:spcBef>
          <a:spcPts val="300"/>
        </a:spcBef>
        <a:buClr>
          <a:schemeClr val="accent4"/>
        </a:buClr>
        <a:buSzPct val="65000"/>
        <a:buFont typeface="Wingdings"/>
        <a:buChar char=""/>
        <a:defRPr kumimoji="0" sz="1500" kern="1200">
          <a:solidFill>
            <a:schemeClr val="tx1"/>
          </a:solidFill>
          <a:latin typeface="+mn-lt"/>
          <a:ea typeface="+mn-ea"/>
          <a:cs typeface="+mn-cs"/>
        </a:defRPr>
      </a:lvl5pPr>
      <a:lvl6pPr marL="1577340" indent="-171450" algn="l" rtl="0" eaLnBrk="1" latinLnBrk="0" hangingPunct="1">
        <a:spcBef>
          <a:spcPct val="20000"/>
        </a:spcBef>
        <a:buClr>
          <a:schemeClr val="accent1"/>
        </a:buClr>
        <a:buFont typeface="Wingdings"/>
        <a:buChar char="§"/>
        <a:defRPr kumimoji="0" sz="1350" kern="1200" baseline="0">
          <a:solidFill>
            <a:schemeClr val="tx1"/>
          </a:solidFill>
          <a:latin typeface="+mn-lt"/>
          <a:ea typeface="+mn-ea"/>
          <a:cs typeface="+mn-cs"/>
        </a:defRPr>
      </a:lvl6pPr>
      <a:lvl7pPr marL="1783080" indent="-171450" algn="l" rtl="0" eaLnBrk="1" latinLnBrk="0" hangingPunct="1">
        <a:spcBef>
          <a:spcPct val="20000"/>
        </a:spcBef>
        <a:buClr>
          <a:schemeClr val="accent2"/>
        </a:buClr>
        <a:buFont typeface="Wingdings"/>
        <a:buChar char="§"/>
        <a:defRPr kumimoji="0" sz="1350" kern="1200" baseline="0">
          <a:solidFill>
            <a:schemeClr val="tx1"/>
          </a:solidFill>
          <a:latin typeface="+mn-lt"/>
          <a:ea typeface="+mn-ea"/>
          <a:cs typeface="+mn-cs"/>
        </a:defRPr>
      </a:lvl7pPr>
      <a:lvl8pPr marL="1988820" indent="-171450" algn="l" rtl="0" eaLnBrk="1" latinLnBrk="0" hangingPunct="1">
        <a:spcBef>
          <a:spcPct val="20000"/>
        </a:spcBef>
        <a:buClr>
          <a:schemeClr val="accent3"/>
        </a:buClr>
        <a:buFont typeface="Wingdings"/>
        <a:buChar char="§"/>
        <a:defRPr kumimoji="0" sz="1350" kern="1200" baseline="0">
          <a:solidFill>
            <a:schemeClr val="tx1"/>
          </a:solidFill>
          <a:latin typeface="+mn-lt"/>
          <a:ea typeface="+mn-ea"/>
          <a:cs typeface="+mn-cs"/>
        </a:defRPr>
      </a:lvl8pPr>
      <a:lvl9pPr marL="2194560" indent="-171450" algn="l" rtl="0" eaLnBrk="1" latinLnBrk="0" hangingPunct="1">
        <a:spcBef>
          <a:spcPct val="20000"/>
        </a:spcBef>
        <a:buClr>
          <a:schemeClr val="accent4"/>
        </a:buClr>
        <a:buFont typeface="Wingdings"/>
        <a:buChar char="§"/>
        <a:defRPr kumimoji="0" sz="13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48768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8" name="Rectangle 7"/>
          <p:cNvSpPr/>
          <p:nvPr/>
        </p:nvSpPr>
        <p:spPr>
          <a:xfrm>
            <a:off x="340388" y="5047394"/>
            <a:ext cx="97536"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9" name="Rectangle 8"/>
          <p:cNvSpPr/>
          <p:nvPr/>
        </p:nvSpPr>
        <p:spPr>
          <a:xfrm>
            <a:off x="340388" y="4796819"/>
            <a:ext cx="97536"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10" name="Rectangle 9"/>
          <p:cNvSpPr/>
          <p:nvPr/>
        </p:nvSpPr>
        <p:spPr>
          <a:xfrm>
            <a:off x="340388" y="4637685"/>
            <a:ext cx="97536"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11" name="Rectangle 10"/>
          <p:cNvSpPr/>
          <p:nvPr/>
        </p:nvSpPr>
        <p:spPr>
          <a:xfrm>
            <a:off x="340388" y="4542559"/>
            <a:ext cx="97536"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12" name="Rectangle 11"/>
          <p:cNvSpPr/>
          <p:nvPr/>
        </p:nvSpPr>
        <p:spPr>
          <a:xfrm>
            <a:off x="412744" y="680477"/>
            <a:ext cx="6096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15" name="Rectangle 14"/>
          <p:cNvSpPr/>
          <p:nvPr/>
        </p:nvSpPr>
        <p:spPr>
          <a:xfrm>
            <a:off x="358764" y="680477"/>
            <a:ext cx="36576"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16" name="Rectangle 15"/>
          <p:cNvSpPr/>
          <p:nvPr/>
        </p:nvSpPr>
        <p:spPr>
          <a:xfrm>
            <a:off x="333360" y="680477"/>
            <a:ext cx="1219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a:solidFill>
                <a:prstClr val="white"/>
              </a:solidFill>
            </a:endParaRPr>
          </a:p>
        </p:txBody>
      </p:sp>
      <p:sp>
        <p:nvSpPr>
          <p:cNvPr id="17" name="Rectangle 16"/>
          <p:cNvSpPr/>
          <p:nvPr/>
        </p:nvSpPr>
        <p:spPr>
          <a:xfrm>
            <a:off x="295691" y="680477"/>
            <a:ext cx="1219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22" name="Title Placeholder 21"/>
          <p:cNvSpPr>
            <a:spLocks noGrp="1"/>
          </p:cNvSpPr>
          <p:nvPr>
            <p:ph type="title"/>
          </p:nvPr>
        </p:nvSpPr>
        <p:spPr>
          <a:xfrm>
            <a:off x="1219200" y="512064"/>
            <a:ext cx="103632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1219200" y="1783560"/>
            <a:ext cx="103632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636000" y="6416678"/>
            <a:ext cx="2844800" cy="365125"/>
          </a:xfrm>
          <a:prstGeom prst="rect">
            <a:avLst/>
          </a:prstGeom>
        </p:spPr>
        <p:txBody>
          <a:bodyPr vert="horz" anchor="b"/>
          <a:lstStyle>
            <a:lvl1pPr algn="l" eaLnBrk="1" latinLnBrk="0" hangingPunct="1">
              <a:defRPr kumimoji="0" sz="825">
                <a:solidFill>
                  <a:schemeClr val="tx2"/>
                </a:solidFill>
              </a:defRPr>
            </a:lvl1pPr>
            <a:extLst/>
          </a:lstStyle>
          <a:p>
            <a:fld id="{73E27F71-6AC7-4429-808C-4F4503C4D510}" type="datetime1">
              <a:rPr lang="en-US" smtClean="0">
                <a:solidFill>
                  <a:srgbClr val="D6ECFF"/>
                </a:solidFill>
              </a:rPr>
              <a:pPr/>
              <a:t>4/8/2020</a:t>
            </a:fld>
            <a:endParaRPr lang="en-US">
              <a:solidFill>
                <a:srgbClr val="D6ECFF"/>
              </a:solidFill>
            </a:endParaRPr>
          </a:p>
        </p:txBody>
      </p:sp>
      <p:sp>
        <p:nvSpPr>
          <p:cNvPr id="3" name="Footer Placeholder 2"/>
          <p:cNvSpPr>
            <a:spLocks noGrp="1"/>
          </p:cNvSpPr>
          <p:nvPr>
            <p:ph type="ftr" sz="quarter" idx="3"/>
          </p:nvPr>
        </p:nvSpPr>
        <p:spPr>
          <a:xfrm>
            <a:off x="1219200" y="6416678"/>
            <a:ext cx="7416800" cy="365125"/>
          </a:xfrm>
          <a:prstGeom prst="rect">
            <a:avLst/>
          </a:prstGeom>
        </p:spPr>
        <p:txBody>
          <a:bodyPr vert="horz" anchor="b"/>
          <a:lstStyle>
            <a:lvl1pPr algn="r" eaLnBrk="1" latinLnBrk="0" hangingPunct="1">
              <a:defRPr kumimoji="0" sz="825">
                <a:solidFill>
                  <a:schemeClr val="tx2"/>
                </a:solidFill>
              </a:defRPr>
            </a:lvl1pPr>
            <a:extLst/>
          </a:lstStyle>
          <a:p>
            <a:endParaRPr lang="en-US">
              <a:solidFill>
                <a:srgbClr val="D6ECFF"/>
              </a:solidFill>
            </a:endParaRPr>
          </a:p>
        </p:txBody>
      </p:sp>
      <p:sp>
        <p:nvSpPr>
          <p:cNvPr id="23" name="Slide Number Placeholder 22"/>
          <p:cNvSpPr>
            <a:spLocks noGrp="1"/>
          </p:cNvSpPr>
          <p:nvPr>
            <p:ph type="sldNum" sz="quarter" idx="4"/>
          </p:nvPr>
        </p:nvSpPr>
        <p:spPr>
          <a:xfrm>
            <a:off x="11480800" y="6416678"/>
            <a:ext cx="609600" cy="365125"/>
          </a:xfrm>
          <a:prstGeom prst="rect">
            <a:avLst/>
          </a:prstGeom>
        </p:spPr>
        <p:txBody>
          <a:bodyPr vert="horz" anchor="b"/>
          <a:lstStyle>
            <a:lvl1pPr algn="l" eaLnBrk="1" latinLnBrk="0" hangingPunct="1">
              <a:defRPr kumimoji="0" sz="900">
                <a:solidFill>
                  <a:schemeClr val="tx2"/>
                </a:solidFill>
              </a:defRPr>
            </a:lvl1pPr>
            <a:extLst/>
          </a:lstStyle>
          <a:p>
            <a:fld id="{EAE75164-DD0C-4392-A29B-88146F9D08E9}"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876750281"/>
      </p:ext>
    </p:extLst>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l" rtl="0" eaLnBrk="1" latinLnBrk="0" hangingPunct="1">
        <a:spcBef>
          <a:spcPct val="0"/>
        </a:spcBef>
        <a:buNone/>
        <a:defRPr kumimoji="0" sz="3000" kern="1200" spc="-75" baseline="0">
          <a:solidFill>
            <a:schemeClr val="tx2">
              <a:satMod val="200000"/>
            </a:schemeClr>
          </a:solidFill>
          <a:latin typeface="+mj-lt"/>
          <a:ea typeface="+mj-ea"/>
          <a:cs typeface="+mj-cs"/>
        </a:defRPr>
      </a:lvl1pPr>
      <a:extLst/>
    </p:titleStyle>
    <p:bodyStyle>
      <a:lvl1pPr marL="308610" indent="-257175" algn="l" rtl="0" eaLnBrk="1" latinLnBrk="0" hangingPunct="1">
        <a:spcBef>
          <a:spcPts val="525"/>
        </a:spcBef>
        <a:buClr>
          <a:schemeClr val="tx2"/>
        </a:buClr>
        <a:buSzPct val="95000"/>
        <a:buFont typeface="Wingdings"/>
        <a:buChar char=""/>
        <a:defRPr kumimoji="0" sz="2250" kern="1200">
          <a:solidFill>
            <a:schemeClr val="tx1"/>
          </a:solidFill>
          <a:latin typeface="+mn-lt"/>
          <a:ea typeface="+mn-ea"/>
          <a:cs typeface="+mn-cs"/>
        </a:defRPr>
      </a:lvl1pPr>
      <a:lvl2pPr marL="555498" indent="-214313" algn="l" rtl="0" eaLnBrk="1" latinLnBrk="0" hangingPunct="1">
        <a:spcBef>
          <a:spcPct val="20000"/>
        </a:spcBef>
        <a:buClr>
          <a:schemeClr val="accent2"/>
        </a:buClr>
        <a:buSzPct val="90000"/>
        <a:buFont typeface="Wingdings"/>
        <a:buChar char=""/>
        <a:defRPr kumimoji="0" sz="1950" kern="1200">
          <a:solidFill>
            <a:schemeClr val="tx1"/>
          </a:solidFill>
          <a:latin typeface="+mn-lt"/>
          <a:ea typeface="+mn-ea"/>
          <a:cs typeface="+mn-cs"/>
        </a:defRPr>
      </a:lvl2pPr>
      <a:lvl3pPr marL="747522" indent="-171450" algn="l" rtl="0" eaLnBrk="1" latinLnBrk="0" hangingPunct="1">
        <a:spcBef>
          <a:spcPct val="20000"/>
        </a:spcBef>
        <a:buClr>
          <a:schemeClr val="accent2"/>
        </a:buClr>
        <a:buFont typeface="Wingdings 2"/>
        <a:buChar char=""/>
        <a:defRPr kumimoji="0" sz="1800" kern="1200">
          <a:solidFill>
            <a:schemeClr val="tx1"/>
          </a:solidFill>
          <a:latin typeface="+mn-lt"/>
          <a:ea typeface="+mn-ea"/>
          <a:cs typeface="+mn-cs"/>
        </a:defRPr>
      </a:lvl3pPr>
      <a:lvl4pPr marL="946404" indent="-171450" algn="l" rtl="0" eaLnBrk="1" latinLnBrk="0" hangingPunct="1">
        <a:spcBef>
          <a:spcPct val="20000"/>
        </a:spcBef>
        <a:buClr>
          <a:schemeClr val="accent3"/>
        </a:buClr>
        <a:buFont typeface="Wingdings 3"/>
        <a:buChar char=""/>
        <a:defRPr kumimoji="0" sz="1650" kern="1200">
          <a:solidFill>
            <a:schemeClr val="tx1"/>
          </a:solidFill>
          <a:latin typeface="+mn-lt"/>
          <a:ea typeface="+mn-ea"/>
          <a:cs typeface="+mn-cs"/>
        </a:defRPr>
      </a:lvl4pPr>
      <a:lvl5pPr marL="1110996" indent="-157734" algn="l" rtl="0" eaLnBrk="1" latinLnBrk="0" hangingPunct="1">
        <a:spcBef>
          <a:spcPct val="20000"/>
        </a:spcBef>
        <a:buClr>
          <a:schemeClr val="accent3"/>
        </a:buClr>
        <a:buFont typeface="Wingdings 2"/>
        <a:buChar char=""/>
        <a:defRPr kumimoji="0" sz="1500" kern="1200">
          <a:solidFill>
            <a:schemeClr val="tx1"/>
          </a:solidFill>
          <a:latin typeface="+mn-lt"/>
          <a:ea typeface="+mn-ea"/>
          <a:cs typeface="+mn-cs"/>
        </a:defRPr>
      </a:lvl5pPr>
      <a:lvl6pPr marL="1282446" indent="-157734" algn="l" rtl="0" eaLnBrk="1" latinLnBrk="0" hangingPunct="1">
        <a:spcBef>
          <a:spcPct val="20000"/>
        </a:spcBef>
        <a:buClr>
          <a:schemeClr val="accent3"/>
        </a:buClr>
        <a:buFont typeface="Wingdings 2"/>
        <a:buChar char=""/>
        <a:defRPr kumimoji="0" sz="1350" kern="1200">
          <a:solidFill>
            <a:schemeClr val="tx1"/>
          </a:solidFill>
          <a:latin typeface="+mn-lt"/>
          <a:ea typeface="+mn-ea"/>
          <a:cs typeface="+mn-cs"/>
        </a:defRPr>
      </a:lvl6pPr>
      <a:lvl7pPr marL="1426464" indent="-137160" algn="l" rtl="0" eaLnBrk="1" latinLnBrk="0" hangingPunct="1">
        <a:spcBef>
          <a:spcPct val="20000"/>
        </a:spcBef>
        <a:buClr>
          <a:schemeClr val="accent4"/>
        </a:buClr>
        <a:buFont typeface="Wingdings 2"/>
        <a:buChar char=""/>
        <a:defRPr kumimoji="0" sz="1200" kern="1200">
          <a:solidFill>
            <a:schemeClr val="tx1"/>
          </a:solidFill>
          <a:latin typeface="+mn-lt"/>
          <a:ea typeface="+mn-ea"/>
          <a:cs typeface="+mn-cs"/>
        </a:defRPr>
      </a:lvl7pPr>
      <a:lvl8pPr marL="1570482" indent="-137160" algn="l" rtl="0" eaLnBrk="1" latinLnBrk="0" hangingPunct="1">
        <a:spcBef>
          <a:spcPct val="20000"/>
        </a:spcBef>
        <a:buClr>
          <a:schemeClr val="accent4"/>
        </a:buClr>
        <a:buFont typeface="Wingdings 2"/>
        <a:buChar char=""/>
        <a:defRPr kumimoji="0" sz="1200" kern="1200">
          <a:solidFill>
            <a:schemeClr val="tx1"/>
          </a:solidFill>
          <a:latin typeface="+mn-lt"/>
          <a:ea typeface="+mn-ea"/>
          <a:cs typeface="+mn-cs"/>
        </a:defRPr>
      </a:lvl8pPr>
      <a:lvl9pPr marL="1714500" indent="-137160" algn="l" rtl="0" eaLnBrk="1" latinLnBrk="0" hangingPunct="1">
        <a:spcBef>
          <a:spcPct val="20000"/>
        </a:spcBef>
        <a:buClr>
          <a:schemeClr val="accent4"/>
        </a:buClr>
        <a:buFont typeface="Wingdings 2"/>
        <a:buChar char=""/>
        <a:defRPr kumimoji="0" sz="12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8.xml"/><Relationship Id="rId4" Type="http://schemas.openxmlformats.org/officeDocument/2006/relationships/image" Target="../media/image11.emf"/></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BDCC5-5E7D-624C-81F6-8FA7AD9D9C3C}"/>
              </a:ext>
            </a:extLst>
          </p:cNvPr>
          <p:cNvSpPr>
            <a:spLocks noGrp="1"/>
          </p:cNvSpPr>
          <p:nvPr>
            <p:ph type="ctrTitle"/>
          </p:nvPr>
        </p:nvSpPr>
        <p:spPr/>
        <p:txBody>
          <a:bodyPr/>
          <a:lstStyle/>
          <a:p>
            <a:r>
              <a:rPr lang="en-US" dirty="0"/>
              <a:t>Deaths of Despair, deaths from the virus, and the US healthcare system	</a:t>
            </a:r>
          </a:p>
        </p:txBody>
      </p:sp>
      <p:sp>
        <p:nvSpPr>
          <p:cNvPr id="3" name="Subtitle 2">
            <a:extLst>
              <a:ext uri="{FF2B5EF4-FFF2-40B4-BE49-F238E27FC236}">
                <a16:creationId xmlns:a16="http://schemas.microsoft.com/office/drawing/2014/main" id="{CA156397-262E-8B4C-9A85-7577F21B95CB}"/>
              </a:ext>
            </a:extLst>
          </p:cNvPr>
          <p:cNvSpPr>
            <a:spLocks noGrp="1"/>
          </p:cNvSpPr>
          <p:nvPr>
            <p:ph type="subTitle" idx="1"/>
          </p:nvPr>
        </p:nvSpPr>
        <p:spPr/>
        <p:txBody>
          <a:bodyPr/>
          <a:lstStyle/>
          <a:p>
            <a:r>
              <a:rPr lang="en-US" dirty="0"/>
              <a:t>Angus Deaton, BFI, April 9</a:t>
            </a:r>
            <a:r>
              <a:rPr lang="en-US" baseline="30000" dirty="0"/>
              <a:t>th</a:t>
            </a:r>
            <a:r>
              <a:rPr lang="en-US" dirty="0"/>
              <a:t>, 2020</a:t>
            </a:r>
          </a:p>
        </p:txBody>
      </p:sp>
      <p:sp>
        <p:nvSpPr>
          <p:cNvPr id="4" name="Slide Number Placeholder 3">
            <a:extLst>
              <a:ext uri="{FF2B5EF4-FFF2-40B4-BE49-F238E27FC236}">
                <a16:creationId xmlns:a16="http://schemas.microsoft.com/office/drawing/2014/main" id="{79D0579F-1A8E-3B44-B549-736B73D57AC2}"/>
              </a:ext>
            </a:extLst>
          </p:cNvPr>
          <p:cNvSpPr>
            <a:spLocks noGrp="1"/>
          </p:cNvSpPr>
          <p:nvPr>
            <p:ph type="sldNum" sz="quarter" idx="12"/>
          </p:nvPr>
        </p:nvSpPr>
        <p:spPr/>
        <p:txBody>
          <a:bodyPr/>
          <a:lstStyle/>
          <a:p>
            <a:fld id="{EB07AD86-7BCB-4410-B3B6-6ACA38331E96}" type="slidenum">
              <a:rPr lang="en-US" smtClean="0">
                <a:solidFill>
                  <a:srgbClr val="D6ECFF"/>
                </a:solidFill>
                <a:latin typeface="Corbel"/>
              </a:rPr>
              <a:pPr/>
              <a:t>1</a:t>
            </a:fld>
            <a:endParaRPr lang="en-US">
              <a:solidFill>
                <a:srgbClr val="D6ECFF"/>
              </a:solidFill>
              <a:latin typeface="Corbel"/>
            </a:endParaRPr>
          </a:p>
        </p:txBody>
      </p:sp>
    </p:spTree>
    <p:extLst>
      <p:ext uri="{BB962C8B-B14F-4D97-AF65-F5344CB8AC3E}">
        <p14:creationId xmlns:p14="http://schemas.microsoft.com/office/powerpoint/2010/main" val="1747871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91803-1594-6F46-8040-BB83CB0989F6}"/>
              </a:ext>
            </a:extLst>
          </p:cNvPr>
          <p:cNvSpPr>
            <a:spLocks noGrp="1"/>
          </p:cNvSpPr>
          <p:nvPr>
            <p:ph type="title"/>
          </p:nvPr>
        </p:nvSpPr>
        <p:spPr/>
        <p:txBody>
          <a:bodyPr/>
          <a:lstStyle/>
          <a:p>
            <a:r>
              <a:rPr lang="en-US" dirty="0"/>
              <a:t>Absurd and oppressive monopolies</a:t>
            </a:r>
          </a:p>
        </p:txBody>
      </p:sp>
      <p:sp>
        <p:nvSpPr>
          <p:cNvPr id="3" name="Slide Number Placeholder 2">
            <a:extLst>
              <a:ext uri="{FF2B5EF4-FFF2-40B4-BE49-F238E27FC236}">
                <a16:creationId xmlns:a16="http://schemas.microsoft.com/office/drawing/2014/main" id="{238FA90B-67ED-F24B-BA43-F69FDA919289}"/>
              </a:ext>
            </a:extLst>
          </p:cNvPr>
          <p:cNvSpPr>
            <a:spLocks noGrp="1"/>
          </p:cNvSpPr>
          <p:nvPr>
            <p:ph type="sldNum" sz="quarter" idx="12"/>
          </p:nvPr>
        </p:nvSpPr>
        <p:spPr/>
        <p:txBody>
          <a:bodyPr>
            <a:normAutofit lnSpcReduction="10000"/>
          </a:bodyPr>
          <a:lstStyle/>
          <a:p>
            <a:fld id="{EB07AD86-7BCB-4410-B3B6-6ACA38331E96}" type="slidenum">
              <a:rPr lang="en-US" smtClean="0">
                <a:solidFill>
                  <a:srgbClr val="D6ECFF"/>
                </a:solidFill>
                <a:latin typeface="Corbel"/>
              </a:rPr>
              <a:pPr/>
              <a:t>10</a:t>
            </a:fld>
            <a:endParaRPr lang="en-US">
              <a:solidFill>
                <a:srgbClr val="D6ECFF"/>
              </a:solidFill>
              <a:latin typeface="Corbel"/>
            </a:endParaRPr>
          </a:p>
        </p:txBody>
      </p:sp>
      <p:sp>
        <p:nvSpPr>
          <p:cNvPr id="4" name="Content Placeholder 3">
            <a:extLst>
              <a:ext uri="{FF2B5EF4-FFF2-40B4-BE49-F238E27FC236}">
                <a16:creationId xmlns:a16="http://schemas.microsoft.com/office/drawing/2014/main" id="{BC7DAD00-C6BD-F248-B633-2643B4F64E30}"/>
              </a:ext>
            </a:extLst>
          </p:cNvPr>
          <p:cNvSpPr>
            <a:spLocks noGrp="1"/>
          </p:cNvSpPr>
          <p:nvPr>
            <p:ph sz="quarter" idx="1"/>
          </p:nvPr>
        </p:nvSpPr>
        <p:spPr/>
        <p:txBody>
          <a:bodyPr/>
          <a:lstStyle/>
          <a:p>
            <a:r>
              <a:rPr lang="en-US" dirty="0"/>
              <a:t>Adam Smith: here the protection that government gives to maintain the wealth of the industry</a:t>
            </a:r>
          </a:p>
          <a:p>
            <a:r>
              <a:rPr lang="en-US" dirty="0"/>
              <a:t>Five lobbyists for each  member of Congress</a:t>
            </a:r>
          </a:p>
          <a:p>
            <a:r>
              <a:rPr lang="en-US" dirty="0"/>
              <a:t>Opioid manufacturers targeted communities of despair</a:t>
            </a:r>
          </a:p>
          <a:p>
            <a:pPr lvl="1"/>
            <a:r>
              <a:rPr lang="en-US" dirty="0"/>
              <a:t>And made billions from addiction and overdoses</a:t>
            </a:r>
          </a:p>
          <a:p>
            <a:pPr lvl="1"/>
            <a:r>
              <a:rPr lang="en-US" dirty="0"/>
              <a:t>While Congress protected them by changing laws, and muzzling DEA</a:t>
            </a:r>
          </a:p>
          <a:p>
            <a:pPr lvl="1"/>
            <a:r>
              <a:rPr lang="en-US" dirty="0"/>
              <a:t>J &amp; J subsidiary growing opium in Tasmania</a:t>
            </a:r>
          </a:p>
          <a:p>
            <a:pPr lvl="1"/>
            <a:r>
              <a:rPr lang="en-US" dirty="0"/>
              <a:t>No other country allows this</a:t>
            </a:r>
          </a:p>
          <a:p>
            <a:r>
              <a:rPr lang="en-US" dirty="0"/>
              <a:t>Surprise medical bills, prescription drug benefits, lack of CBA for procedures, drugs and devices, no price controls, automatic Medicare payment for drugs approved by FDA, industry finances FDA, and influences trials and approvals</a:t>
            </a:r>
          </a:p>
          <a:p>
            <a:r>
              <a:rPr lang="en-US" dirty="0"/>
              <a:t>Hospitals merge with little attention from anti-trust regulators</a:t>
            </a:r>
          </a:p>
          <a:p>
            <a:r>
              <a:rPr lang="en-US" dirty="0"/>
              <a:t>Monopoly in local markets, monopsony against nurses</a:t>
            </a:r>
          </a:p>
        </p:txBody>
      </p:sp>
    </p:spTree>
    <p:extLst>
      <p:ext uri="{BB962C8B-B14F-4D97-AF65-F5344CB8AC3E}">
        <p14:creationId xmlns:p14="http://schemas.microsoft.com/office/powerpoint/2010/main" val="932230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91974-95F1-6D45-A3D9-2F29DFBAE56C}"/>
              </a:ext>
            </a:extLst>
          </p:cNvPr>
          <p:cNvSpPr>
            <a:spLocks noGrp="1"/>
          </p:cNvSpPr>
          <p:nvPr>
            <p:ph type="title"/>
          </p:nvPr>
        </p:nvSpPr>
        <p:spPr/>
        <p:txBody>
          <a:bodyPr/>
          <a:lstStyle/>
          <a:p>
            <a:r>
              <a:rPr lang="en-US" dirty="0"/>
              <a:t>Healthcare and covid19</a:t>
            </a:r>
          </a:p>
        </p:txBody>
      </p:sp>
      <p:sp>
        <p:nvSpPr>
          <p:cNvPr id="3" name="Slide Number Placeholder 2">
            <a:extLst>
              <a:ext uri="{FF2B5EF4-FFF2-40B4-BE49-F238E27FC236}">
                <a16:creationId xmlns:a16="http://schemas.microsoft.com/office/drawing/2014/main" id="{C6FD6F62-AF2D-8442-A1B1-234F856D18DC}"/>
              </a:ext>
            </a:extLst>
          </p:cNvPr>
          <p:cNvSpPr>
            <a:spLocks noGrp="1"/>
          </p:cNvSpPr>
          <p:nvPr>
            <p:ph type="sldNum" sz="quarter" idx="12"/>
          </p:nvPr>
        </p:nvSpPr>
        <p:spPr/>
        <p:txBody>
          <a:bodyPr>
            <a:normAutofit lnSpcReduction="10000"/>
          </a:bodyPr>
          <a:lstStyle/>
          <a:p>
            <a:fld id="{EB07AD86-7BCB-4410-B3B6-6ACA38331E96}" type="slidenum">
              <a:rPr lang="en-US" smtClean="0">
                <a:solidFill>
                  <a:srgbClr val="D6ECFF"/>
                </a:solidFill>
                <a:latin typeface="Corbel"/>
              </a:rPr>
              <a:pPr/>
              <a:t>11</a:t>
            </a:fld>
            <a:endParaRPr lang="en-US">
              <a:solidFill>
                <a:srgbClr val="D6ECFF"/>
              </a:solidFill>
              <a:latin typeface="Corbel"/>
            </a:endParaRPr>
          </a:p>
        </p:txBody>
      </p:sp>
      <p:sp>
        <p:nvSpPr>
          <p:cNvPr id="4" name="Content Placeholder 3">
            <a:extLst>
              <a:ext uri="{FF2B5EF4-FFF2-40B4-BE49-F238E27FC236}">
                <a16:creationId xmlns:a16="http://schemas.microsoft.com/office/drawing/2014/main" id="{B9ED9EBF-3A2C-6940-B137-4ACCD616CB2F}"/>
              </a:ext>
            </a:extLst>
          </p:cNvPr>
          <p:cNvSpPr>
            <a:spLocks noGrp="1"/>
          </p:cNvSpPr>
          <p:nvPr>
            <p:ph sz="quarter" idx="1"/>
          </p:nvPr>
        </p:nvSpPr>
        <p:spPr/>
        <p:txBody>
          <a:bodyPr>
            <a:normAutofit fontScale="85000" lnSpcReduction="20000"/>
          </a:bodyPr>
          <a:lstStyle/>
          <a:p>
            <a:r>
              <a:rPr lang="en-US" dirty="0"/>
              <a:t>Two possibilities: healthcare the </a:t>
            </a:r>
            <a:r>
              <a:rPr lang="en-US" dirty="0">
                <a:solidFill>
                  <a:srgbClr val="FF0000"/>
                </a:solidFill>
              </a:rPr>
              <a:t>HERO</a:t>
            </a:r>
            <a:r>
              <a:rPr lang="en-US" dirty="0"/>
              <a:t>, healthcare the </a:t>
            </a:r>
            <a:r>
              <a:rPr lang="en-US" dirty="0">
                <a:solidFill>
                  <a:srgbClr val="FF0000"/>
                </a:solidFill>
              </a:rPr>
              <a:t>VILLAIN</a:t>
            </a:r>
          </a:p>
          <a:p>
            <a:endParaRPr lang="en-US" dirty="0"/>
          </a:p>
          <a:p>
            <a:r>
              <a:rPr lang="en-US" dirty="0"/>
              <a:t>Doctors and nurses are seen as those who saved us</a:t>
            </a:r>
          </a:p>
          <a:p>
            <a:r>
              <a:rPr lang="en-US" dirty="0"/>
              <a:t>Pharma will come up with a vaccine and drugs, and make them widely available</a:t>
            </a:r>
          </a:p>
          <a:p>
            <a:pPr lvl="1"/>
            <a:r>
              <a:rPr lang="en-US" dirty="0"/>
              <a:t>(Lobbyists fought affordability provision in coronavirus bill: $3.1 bn for development of drugs and vaccines)</a:t>
            </a:r>
          </a:p>
          <a:p>
            <a:r>
              <a:rPr lang="en-US" dirty="0"/>
              <a:t>Hospitals will co-ordinate, share equipment, beds, and staff: happening already in NY</a:t>
            </a:r>
          </a:p>
          <a:p>
            <a:r>
              <a:rPr lang="en-US" dirty="0"/>
              <a:t>Testing free, copays and deductibles waived by insurers</a:t>
            </a:r>
          </a:p>
          <a:p>
            <a:r>
              <a:rPr lang="en-US" dirty="0"/>
              <a:t>Deaths relatively small, and full recovery for others</a:t>
            </a:r>
          </a:p>
          <a:p>
            <a:endParaRPr lang="en-US" dirty="0"/>
          </a:p>
          <a:p>
            <a:r>
              <a:rPr lang="en-US" dirty="0"/>
              <a:t>Opposite of above</a:t>
            </a:r>
          </a:p>
          <a:p>
            <a:r>
              <a:rPr lang="en-US" dirty="0"/>
              <a:t>Drugs expensive and rationed by price: pharma overreaches</a:t>
            </a:r>
          </a:p>
          <a:p>
            <a:r>
              <a:rPr lang="en-US" dirty="0"/>
              <a:t>No vaccine for many years</a:t>
            </a:r>
          </a:p>
          <a:p>
            <a:r>
              <a:rPr lang="en-US" dirty="0"/>
              <a:t>Many thousands left with very large bills that they cannot pay, that destroy credit for rest of life</a:t>
            </a:r>
          </a:p>
          <a:p>
            <a:r>
              <a:rPr lang="en-US" dirty="0"/>
              <a:t>Large surprise medical bills, even when insurers waive copays and deductibles</a:t>
            </a:r>
          </a:p>
          <a:p>
            <a:r>
              <a:rPr lang="en-US" dirty="0"/>
              <a:t>Anger penetrates the protective cordon in Washington and we get reform</a:t>
            </a:r>
          </a:p>
        </p:txBody>
      </p:sp>
    </p:spTree>
    <p:extLst>
      <p:ext uri="{BB962C8B-B14F-4D97-AF65-F5344CB8AC3E}">
        <p14:creationId xmlns:p14="http://schemas.microsoft.com/office/powerpoint/2010/main" val="2985714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24D8F69E-15CA-934C-9EAF-8DA8F5AA7293}"/>
              </a:ext>
            </a:extLst>
          </p:cNvPr>
          <p:cNvSpPr>
            <a:spLocks noGrp="1"/>
          </p:cNvSpPr>
          <p:nvPr>
            <p:ph type="body" idx="1"/>
          </p:nvPr>
        </p:nvSpPr>
        <p:spPr/>
        <p:txBody>
          <a:bodyPr/>
          <a:lstStyle/>
          <a:p>
            <a:r>
              <a:rPr lang="en-US" dirty="0"/>
              <a:t>Inequality of income: unequal financial burden</a:t>
            </a:r>
          </a:p>
          <a:p>
            <a:r>
              <a:rPr lang="en-US" dirty="0"/>
              <a:t>Inequality of health outcomes: different groups die more or get sick more</a:t>
            </a:r>
          </a:p>
        </p:txBody>
      </p:sp>
      <p:sp>
        <p:nvSpPr>
          <p:cNvPr id="5" name="Title 4">
            <a:extLst>
              <a:ext uri="{FF2B5EF4-FFF2-40B4-BE49-F238E27FC236}">
                <a16:creationId xmlns:a16="http://schemas.microsoft.com/office/drawing/2014/main" id="{1B7F847F-6D0D-2E47-A152-B135AD53EA61}"/>
              </a:ext>
            </a:extLst>
          </p:cNvPr>
          <p:cNvSpPr>
            <a:spLocks noGrp="1"/>
          </p:cNvSpPr>
          <p:nvPr>
            <p:ph type="title"/>
          </p:nvPr>
        </p:nvSpPr>
        <p:spPr/>
        <p:txBody>
          <a:bodyPr/>
          <a:lstStyle/>
          <a:p>
            <a:r>
              <a:rPr lang="en-US" dirty="0"/>
              <a:t>COVID19 and inequality</a:t>
            </a:r>
          </a:p>
        </p:txBody>
      </p:sp>
      <p:sp>
        <p:nvSpPr>
          <p:cNvPr id="3" name="Slide Number Placeholder 2">
            <a:extLst>
              <a:ext uri="{FF2B5EF4-FFF2-40B4-BE49-F238E27FC236}">
                <a16:creationId xmlns:a16="http://schemas.microsoft.com/office/drawing/2014/main" id="{7CF97419-CA85-094B-B15F-ADD96E1CEEF7}"/>
              </a:ext>
            </a:extLst>
          </p:cNvPr>
          <p:cNvSpPr>
            <a:spLocks noGrp="1"/>
          </p:cNvSpPr>
          <p:nvPr>
            <p:ph type="sldNum" sz="quarter" idx="11"/>
          </p:nvPr>
        </p:nvSpPr>
        <p:spPr/>
        <p:txBody>
          <a:bodyPr>
            <a:normAutofit/>
          </a:bodyPr>
          <a:lstStyle/>
          <a:p>
            <a:fld id="{EB07AD86-7BCB-4410-B3B6-6ACA38331E96}" type="slidenum">
              <a:rPr lang="en-US" smtClean="0">
                <a:solidFill>
                  <a:srgbClr val="D6ECFF"/>
                </a:solidFill>
                <a:latin typeface="Corbel"/>
              </a:rPr>
              <a:pPr/>
              <a:t>12</a:t>
            </a:fld>
            <a:endParaRPr lang="en-US">
              <a:solidFill>
                <a:srgbClr val="D6ECFF"/>
              </a:solidFill>
              <a:latin typeface="Corbel"/>
            </a:endParaRPr>
          </a:p>
        </p:txBody>
      </p:sp>
    </p:spTree>
    <p:extLst>
      <p:ext uri="{BB962C8B-B14F-4D97-AF65-F5344CB8AC3E}">
        <p14:creationId xmlns:p14="http://schemas.microsoft.com/office/powerpoint/2010/main" val="224265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39FA637-2DF6-5B48-89E5-CB765566EFF1}"/>
              </a:ext>
            </a:extLst>
          </p:cNvPr>
          <p:cNvSpPr>
            <a:spLocks noGrp="1"/>
          </p:cNvSpPr>
          <p:nvPr>
            <p:ph type="title"/>
          </p:nvPr>
        </p:nvSpPr>
        <p:spPr/>
        <p:txBody>
          <a:bodyPr/>
          <a:lstStyle/>
          <a:p>
            <a:r>
              <a:rPr lang="en-US" dirty="0"/>
              <a:t>Clear immediate effect</a:t>
            </a:r>
          </a:p>
        </p:txBody>
      </p:sp>
      <p:sp>
        <p:nvSpPr>
          <p:cNvPr id="4" name="Slide Number Placeholder 3">
            <a:extLst>
              <a:ext uri="{FF2B5EF4-FFF2-40B4-BE49-F238E27FC236}">
                <a16:creationId xmlns:a16="http://schemas.microsoft.com/office/drawing/2014/main" id="{9A0BFC20-C1E9-DB49-BAFD-C6B77C9A6B69}"/>
              </a:ext>
            </a:extLst>
          </p:cNvPr>
          <p:cNvSpPr>
            <a:spLocks noGrp="1"/>
          </p:cNvSpPr>
          <p:nvPr>
            <p:ph type="sldNum" sz="quarter" idx="12"/>
          </p:nvPr>
        </p:nvSpPr>
        <p:spPr/>
        <p:txBody>
          <a:bodyPr>
            <a:normAutofit lnSpcReduction="10000"/>
          </a:bodyPr>
          <a:lstStyle/>
          <a:p>
            <a:fld id="{EB07AD86-7BCB-4410-B3B6-6ACA38331E96}" type="slidenum">
              <a:rPr lang="en-US" smtClean="0">
                <a:solidFill>
                  <a:srgbClr val="D6ECFF"/>
                </a:solidFill>
                <a:latin typeface="Corbel"/>
              </a:rPr>
              <a:pPr/>
              <a:t>13</a:t>
            </a:fld>
            <a:endParaRPr lang="en-US">
              <a:solidFill>
                <a:srgbClr val="D6ECFF"/>
              </a:solidFill>
              <a:latin typeface="Corbel"/>
            </a:endParaRPr>
          </a:p>
        </p:txBody>
      </p:sp>
      <p:sp>
        <p:nvSpPr>
          <p:cNvPr id="6" name="Content Placeholder 5">
            <a:extLst>
              <a:ext uri="{FF2B5EF4-FFF2-40B4-BE49-F238E27FC236}">
                <a16:creationId xmlns:a16="http://schemas.microsoft.com/office/drawing/2014/main" id="{6FB17F88-4EBD-3640-B840-9D330D8C0F68}"/>
              </a:ext>
            </a:extLst>
          </p:cNvPr>
          <p:cNvSpPr>
            <a:spLocks noGrp="1"/>
          </p:cNvSpPr>
          <p:nvPr>
            <p:ph sz="quarter" idx="1"/>
          </p:nvPr>
        </p:nvSpPr>
        <p:spPr/>
        <p:txBody>
          <a:bodyPr>
            <a:normAutofit lnSpcReduction="10000"/>
          </a:bodyPr>
          <a:lstStyle/>
          <a:p>
            <a:r>
              <a:rPr lang="en-US" dirty="0"/>
              <a:t>Less-educated Americans are either:</a:t>
            </a:r>
          </a:p>
          <a:p>
            <a:pPr lvl="1"/>
            <a:r>
              <a:rPr lang="en-US" dirty="0"/>
              <a:t>Essential workers, which puts their lives at risk (Subway, grocery stores, etc.)</a:t>
            </a:r>
          </a:p>
          <a:p>
            <a:pPr lvl="1"/>
            <a:r>
              <a:rPr lang="en-US" dirty="0"/>
              <a:t>Non-essential, which puts their livelihood at risk (depending on emergency transfer programs)</a:t>
            </a:r>
          </a:p>
          <a:p>
            <a:r>
              <a:rPr lang="en-US" dirty="0"/>
              <a:t>Either way, health inequality by education, and income inequality (by education or just income) likely to increase</a:t>
            </a:r>
          </a:p>
          <a:p>
            <a:pPr lvl="1"/>
            <a:r>
              <a:rPr lang="en-US" dirty="0"/>
              <a:t>Already indications that blacks and Hispanics disproportionately affected</a:t>
            </a:r>
          </a:p>
          <a:p>
            <a:pPr lvl="1"/>
            <a:r>
              <a:rPr lang="en-US" dirty="0"/>
              <a:t>Excess mortality rates seem to be roughly proportional to existing mortality rates</a:t>
            </a:r>
          </a:p>
          <a:p>
            <a:pPr lvl="2"/>
            <a:r>
              <a:rPr lang="en-US" dirty="0"/>
              <a:t>Men twice women, pre-existing conditions raise mortality</a:t>
            </a:r>
          </a:p>
          <a:p>
            <a:pPr lvl="2"/>
            <a:r>
              <a:rPr lang="en-US" dirty="0"/>
              <a:t>Morbidity higher among the less-educated	</a:t>
            </a:r>
          </a:p>
          <a:p>
            <a:r>
              <a:rPr lang="en-US" dirty="0"/>
              <a:t>Social distancing is harder for poorer people</a:t>
            </a:r>
          </a:p>
          <a:p>
            <a:pPr lvl="1"/>
            <a:r>
              <a:rPr lang="en-US" dirty="0"/>
              <a:t>Close to impossible for poor people in India, Africa, </a:t>
            </a:r>
            <a:r>
              <a:rPr lang="en-US" dirty="0" err="1"/>
              <a:t>etc</a:t>
            </a:r>
            <a:endParaRPr lang="en-US" dirty="0"/>
          </a:p>
          <a:p>
            <a:pPr lvl="1"/>
            <a:r>
              <a:rPr lang="en-US" dirty="0"/>
              <a:t>High rates of baseline morbidity</a:t>
            </a:r>
          </a:p>
          <a:p>
            <a:pPr lvl="1"/>
            <a:r>
              <a:rPr lang="en-US" dirty="0"/>
              <a:t>Lockdowns likely to remove livelihoods without improving health, </a:t>
            </a:r>
            <a:r>
              <a:rPr lang="en-US" dirty="0" err="1"/>
              <a:t>esp</a:t>
            </a:r>
            <a:r>
              <a:rPr lang="en-US" dirty="0"/>
              <a:t> with poor healthcare systems</a:t>
            </a:r>
          </a:p>
          <a:p>
            <a:endParaRPr lang="en-US" dirty="0"/>
          </a:p>
        </p:txBody>
      </p:sp>
    </p:spTree>
    <p:extLst>
      <p:ext uri="{BB962C8B-B14F-4D97-AF65-F5344CB8AC3E}">
        <p14:creationId xmlns:p14="http://schemas.microsoft.com/office/powerpoint/2010/main" val="3362604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9A77C-1273-7C47-80C8-C712DAF7C5AC}"/>
              </a:ext>
            </a:extLst>
          </p:cNvPr>
          <p:cNvSpPr>
            <a:spLocks noGrp="1"/>
          </p:cNvSpPr>
          <p:nvPr>
            <p:ph type="title"/>
          </p:nvPr>
        </p:nvSpPr>
        <p:spPr/>
        <p:txBody>
          <a:bodyPr/>
          <a:lstStyle/>
          <a:p>
            <a:r>
              <a:rPr lang="en-US" dirty="0"/>
              <a:t>Less clear long run</a:t>
            </a:r>
          </a:p>
        </p:txBody>
      </p:sp>
      <p:sp>
        <p:nvSpPr>
          <p:cNvPr id="3" name="Slide Number Placeholder 2">
            <a:extLst>
              <a:ext uri="{FF2B5EF4-FFF2-40B4-BE49-F238E27FC236}">
                <a16:creationId xmlns:a16="http://schemas.microsoft.com/office/drawing/2014/main" id="{AF25A296-8969-0A4E-8BFA-8DFE986A1352}"/>
              </a:ext>
            </a:extLst>
          </p:cNvPr>
          <p:cNvSpPr>
            <a:spLocks noGrp="1"/>
          </p:cNvSpPr>
          <p:nvPr>
            <p:ph type="sldNum" sz="quarter" idx="12"/>
          </p:nvPr>
        </p:nvSpPr>
        <p:spPr/>
        <p:txBody>
          <a:bodyPr>
            <a:normAutofit lnSpcReduction="10000"/>
          </a:bodyPr>
          <a:lstStyle/>
          <a:p>
            <a:fld id="{EB07AD86-7BCB-4410-B3B6-6ACA38331E96}" type="slidenum">
              <a:rPr lang="en-US" smtClean="0">
                <a:solidFill>
                  <a:srgbClr val="D6ECFF"/>
                </a:solidFill>
                <a:latin typeface="Corbel"/>
              </a:rPr>
              <a:pPr/>
              <a:t>14</a:t>
            </a:fld>
            <a:endParaRPr lang="en-US">
              <a:solidFill>
                <a:srgbClr val="D6ECFF"/>
              </a:solidFill>
              <a:latin typeface="Corbel"/>
            </a:endParaRPr>
          </a:p>
        </p:txBody>
      </p:sp>
      <p:sp>
        <p:nvSpPr>
          <p:cNvPr id="4" name="Content Placeholder 3">
            <a:extLst>
              <a:ext uri="{FF2B5EF4-FFF2-40B4-BE49-F238E27FC236}">
                <a16:creationId xmlns:a16="http://schemas.microsoft.com/office/drawing/2014/main" id="{F32525D8-FAA1-A443-B699-C2DD402FE2AC}"/>
              </a:ext>
            </a:extLst>
          </p:cNvPr>
          <p:cNvSpPr>
            <a:spLocks noGrp="1"/>
          </p:cNvSpPr>
          <p:nvPr>
            <p:ph sz="quarter" idx="1"/>
          </p:nvPr>
        </p:nvSpPr>
        <p:spPr/>
        <p:txBody>
          <a:bodyPr>
            <a:normAutofit lnSpcReduction="10000"/>
          </a:bodyPr>
          <a:lstStyle/>
          <a:p>
            <a:r>
              <a:rPr lang="en-US" dirty="0"/>
              <a:t>Globalization is likely to be in retreat (already was)</a:t>
            </a:r>
          </a:p>
          <a:p>
            <a:pPr lvl="1"/>
            <a:r>
              <a:rPr lang="en-US" dirty="0"/>
              <a:t>We’ve been getting higher incomes by incurring risks</a:t>
            </a:r>
          </a:p>
          <a:p>
            <a:r>
              <a:rPr lang="en-US" dirty="0"/>
              <a:t>Some off-shore jobs will return	</a:t>
            </a:r>
          </a:p>
          <a:p>
            <a:r>
              <a:rPr lang="en-US" dirty="0"/>
              <a:t>More diverse sources of key materials: medicines</a:t>
            </a:r>
          </a:p>
          <a:p>
            <a:r>
              <a:rPr lang="en-US" dirty="0"/>
              <a:t>Lower income inequality and lower average incomes</a:t>
            </a:r>
          </a:p>
          <a:p>
            <a:endParaRPr lang="en-US" dirty="0"/>
          </a:p>
          <a:p>
            <a:r>
              <a:rPr lang="en-US" dirty="0"/>
              <a:t>Healthcare reform to something else (many possible models)</a:t>
            </a:r>
          </a:p>
          <a:p>
            <a:pPr lvl="1"/>
            <a:r>
              <a:rPr lang="en-US" dirty="0"/>
              <a:t>Remove burden on less-educated jobs and increase supply of low-education jobs</a:t>
            </a:r>
          </a:p>
          <a:p>
            <a:pPr lvl="1"/>
            <a:r>
              <a:rPr lang="en-US" dirty="0"/>
              <a:t>Reduce earnings of industry professionals in pharma, hospital management, device manufacturers, and physicians</a:t>
            </a:r>
          </a:p>
          <a:p>
            <a:pPr lvl="1"/>
            <a:endParaRPr lang="en-US" dirty="0"/>
          </a:p>
          <a:p>
            <a:r>
              <a:rPr lang="en-US" dirty="0"/>
              <a:t>Both together could substantially reduce income inequality</a:t>
            </a:r>
          </a:p>
          <a:p>
            <a:r>
              <a:rPr lang="en-US" dirty="0"/>
              <a:t>Reduce deaths of despair among less-educated Americans</a:t>
            </a:r>
          </a:p>
        </p:txBody>
      </p:sp>
    </p:spTree>
    <p:extLst>
      <p:ext uri="{BB962C8B-B14F-4D97-AF65-F5344CB8AC3E}">
        <p14:creationId xmlns:p14="http://schemas.microsoft.com/office/powerpoint/2010/main" val="1998327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0A00DED8-939A-684E-BDF4-2E866A37AF91}"/>
              </a:ext>
            </a:extLst>
          </p:cNvPr>
          <p:cNvSpPr>
            <a:spLocks noGrp="1"/>
          </p:cNvSpPr>
          <p:nvPr>
            <p:ph type="body" idx="1"/>
          </p:nvPr>
        </p:nvSpPr>
        <p:spPr/>
        <p:txBody>
          <a:bodyPr/>
          <a:lstStyle/>
          <a:p>
            <a:endParaRPr lang="en-US"/>
          </a:p>
        </p:txBody>
      </p:sp>
      <p:sp>
        <p:nvSpPr>
          <p:cNvPr id="5" name="Title 4">
            <a:extLst>
              <a:ext uri="{FF2B5EF4-FFF2-40B4-BE49-F238E27FC236}">
                <a16:creationId xmlns:a16="http://schemas.microsoft.com/office/drawing/2014/main" id="{98B9F35A-5162-1F4D-BAA2-B2E7999462F0}"/>
              </a:ext>
            </a:extLst>
          </p:cNvPr>
          <p:cNvSpPr>
            <a:spLocks noGrp="1"/>
          </p:cNvSpPr>
          <p:nvPr>
            <p:ph type="title"/>
          </p:nvPr>
        </p:nvSpPr>
        <p:spPr/>
        <p:txBody>
          <a:bodyPr/>
          <a:lstStyle/>
          <a:p>
            <a:r>
              <a:rPr lang="en-US" dirty="0"/>
              <a:t>Supplementary slides</a:t>
            </a:r>
          </a:p>
        </p:txBody>
      </p:sp>
      <p:sp>
        <p:nvSpPr>
          <p:cNvPr id="3" name="Slide Number Placeholder 2">
            <a:extLst>
              <a:ext uri="{FF2B5EF4-FFF2-40B4-BE49-F238E27FC236}">
                <a16:creationId xmlns:a16="http://schemas.microsoft.com/office/drawing/2014/main" id="{9F10EFC4-CAFB-6442-A32B-CAFFE7AD3FA0}"/>
              </a:ext>
            </a:extLst>
          </p:cNvPr>
          <p:cNvSpPr>
            <a:spLocks noGrp="1"/>
          </p:cNvSpPr>
          <p:nvPr>
            <p:ph type="sldNum" sz="quarter" idx="11"/>
          </p:nvPr>
        </p:nvSpPr>
        <p:spPr/>
        <p:txBody>
          <a:bodyPr>
            <a:normAutofit/>
          </a:bodyPr>
          <a:lstStyle/>
          <a:p>
            <a:fld id="{EB07AD86-7BCB-4410-B3B6-6ACA38331E96}" type="slidenum">
              <a:rPr lang="en-US" smtClean="0">
                <a:solidFill>
                  <a:srgbClr val="D6ECFF"/>
                </a:solidFill>
                <a:latin typeface="Corbel"/>
              </a:rPr>
              <a:pPr/>
              <a:t>15</a:t>
            </a:fld>
            <a:endParaRPr lang="en-US">
              <a:solidFill>
                <a:srgbClr val="D6ECFF"/>
              </a:solidFill>
              <a:latin typeface="Corbel"/>
            </a:endParaRPr>
          </a:p>
        </p:txBody>
      </p:sp>
    </p:spTree>
    <p:extLst>
      <p:ext uri="{BB962C8B-B14F-4D97-AF65-F5344CB8AC3E}">
        <p14:creationId xmlns:p14="http://schemas.microsoft.com/office/powerpoint/2010/main" val="1438445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26030" y="0"/>
            <a:ext cx="9354826" cy="6847103"/>
          </a:xfrm>
          <a:prstGeom prst="rect">
            <a:avLst/>
          </a:prstGeom>
        </p:spPr>
      </p:pic>
    </p:spTree>
    <p:extLst>
      <p:ext uri="{BB962C8B-B14F-4D97-AF65-F5344CB8AC3E}">
        <p14:creationId xmlns:p14="http://schemas.microsoft.com/office/powerpoint/2010/main" val="573432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B07AD86-7BCB-4410-B3B6-6ACA38331E96}" type="slidenum">
              <a:rPr lang="en-US" smtClean="0">
                <a:solidFill>
                  <a:srgbClr val="D6ECFF"/>
                </a:solidFill>
                <a:latin typeface="Corbel"/>
              </a:rPr>
              <a:pPr/>
              <a:t>17</a:t>
            </a:fld>
            <a:endParaRPr lang="en-US">
              <a:solidFill>
                <a:srgbClr val="D6ECFF"/>
              </a:solidFill>
              <a:latin typeface="Corbel"/>
            </a:endParaRPr>
          </a:p>
        </p:txBody>
      </p:sp>
      <p:pic>
        <p:nvPicPr>
          <p:cNvPr id="3" name="Picture 2"/>
          <p:cNvPicPr>
            <a:picLocks noChangeAspect="1"/>
          </p:cNvPicPr>
          <p:nvPr/>
        </p:nvPicPr>
        <p:blipFill>
          <a:blip r:embed="rId2"/>
          <a:stretch>
            <a:fillRect/>
          </a:stretch>
        </p:blipFill>
        <p:spPr>
          <a:xfrm>
            <a:off x="3037841" y="-95"/>
            <a:ext cx="6106160" cy="6869617"/>
          </a:xfrm>
          <a:prstGeom prst="rect">
            <a:avLst/>
          </a:prstGeom>
        </p:spPr>
      </p:pic>
    </p:spTree>
    <p:extLst>
      <p:ext uri="{BB962C8B-B14F-4D97-AF65-F5344CB8AC3E}">
        <p14:creationId xmlns:p14="http://schemas.microsoft.com/office/powerpoint/2010/main" val="1760720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B07AD86-7BCB-4410-B3B6-6ACA38331E96}" type="slidenum">
              <a:rPr lang="en-US" smtClean="0">
                <a:solidFill>
                  <a:srgbClr val="D6ECFF"/>
                </a:solidFill>
                <a:latin typeface="Corbel"/>
              </a:rPr>
              <a:pPr/>
              <a:t>18</a:t>
            </a:fld>
            <a:endParaRPr lang="en-US">
              <a:solidFill>
                <a:srgbClr val="D6ECFF"/>
              </a:solidFill>
              <a:latin typeface="Corbel"/>
            </a:endParaRPr>
          </a:p>
        </p:txBody>
      </p:sp>
      <p:pic>
        <p:nvPicPr>
          <p:cNvPr id="3" name="Picture 2"/>
          <p:cNvPicPr>
            <a:picLocks noChangeAspect="1"/>
          </p:cNvPicPr>
          <p:nvPr/>
        </p:nvPicPr>
        <p:blipFill>
          <a:blip r:embed="rId2"/>
          <a:stretch>
            <a:fillRect/>
          </a:stretch>
        </p:blipFill>
        <p:spPr>
          <a:xfrm>
            <a:off x="3048001" y="-95"/>
            <a:ext cx="6096000" cy="6858187"/>
          </a:xfrm>
          <a:prstGeom prst="rect">
            <a:avLst/>
          </a:prstGeom>
        </p:spPr>
      </p:pic>
    </p:spTree>
    <p:extLst>
      <p:ext uri="{BB962C8B-B14F-4D97-AF65-F5344CB8AC3E}">
        <p14:creationId xmlns:p14="http://schemas.microsoft.com/office/powerpoint/2010/main" val="2043497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EB07AD86-7BCB-4410-B3B6-6ACA38331E96}" type="slidenum">
              <a:rPr lang="en-US" smtClean="0">
                <a:solidFill>
                  <a:srgbClr val="D6ECFF"/>
                </a:solidFill>
                <a:latin typeface="Corbel"/>
              </a:rPr>
              <a:pPr/>
              <a:t>19</a:t>
            </a:fld>
            <a:endParaRPr lang="en-US">
              <a:solidFill>
                <a:srgbClr val="D6ECFF"/>
              </a:solidFill>
              <a:latin typeface="Corbel"/>
            </a:endParaRPr>
          </a:p>
        </p:txBody>
      </p:sp>
      <p:grpSp>
        <p:nvGrpSpPr>
          <p:cNvPr id="12" name="Group 11"/>
          <p:cNvGrpSpPr/>
          <p:nvPr/>
        </p:nvGrpSpPr>
        <p:grpSpPr>
          <a:xfrm>
            <a:off x="0" y="1416538"/>
            <a:ext cx="12125359" cy="4057450"/>
            <a:chOff x="-962059" y="657424"/>
            <a:chExt cx="13058843" cy="4590651"/>
          </a:xfrm>
        </p:grpSpPr>
        <p:pic>
          <p:nvPicPr>
            <p:cNvPr id="5" name="Picture 4"/>
            <p:cNvPicPr>
              <a:picLocks noChangeAspect="1"/>
            </p:cNvPicPr>
            <p:nvPr/>
          </p:nvPicPr>
          <p:blipFill>
            <a:blip r:embed="rId2"/>
            <a:stretch>
              <a:fillRect/>
            </a:stretch>
          </p:blipFill>
          <p:spPr>
            <a:xfrm>
              <a:off x="7524716" y="657424"/>
              <a:ext cx="4572068" cy="4571601"/>
            </a:xfrm>
            <a:prstGeom prst="rect">
              <a:avLst/>
            </a:prstGeom>
          </p:spPr>
        </p:pic>
        <p:pic>
          <p:nvPicPr>
            <p:cNvPr id="6" name="Picture 5"/>
            <p:cNvPicPr>
              <a:picLocks noChangeAspect="1"/>
            </p:cNvPicPr>
            <p:nvPr/>
          </p:nvPicPr>
          <p:blipFill>
            <a:blip r:embed="rId3"/>
            <a:stretch>
              <a:fillRect/>
            </a:stretch>
          </p:blipFill>
          <p:spPr>
            <a:xfrm>
              <a:off x="3276566" y="676474"/>
              <a:ext cx="4572068" cy="4571601"/>
            </a:xfrm>
            <a:prstGeom prst="rect">
              <a:avLst/>
            </a:prstGeom>
          </p:spPr>
        </p:pic>
        <p:pic>
          <p:nvPicPr>
            <p:cNvPr id="7" name="Picture 6"/>
            <p:cNvPicPr>
              <a:picLocks noChangeAspect="1"/>
            </p:cNvPicPr>
            <p:nvPr/>
          </p:nvPicPr>
          <p:blipFill>
            <a:blip r:embed="rId4"/>
            <a:stretch>
              <a:fillRect/>
            </a:stretch>
          </p:blipFill>
          <p:spPr>
            <a:xfrm>
              <a:off x="-962059" y="676474"/>
              <a:ext cx="4572068" cy="4571601"/>
            </a:xfrm>
            <a:prstGeom prst="rect">
              <a:avLst/>
            </a:prstGeom>
          </p:spPr>
        </p:pic>
      </p:grpSp>
      <p:sp>
        <p:nvSpPr>
          <p:cNvPr id="13" name="TextBox 12"/>
          <p:cNvSpPr txBox="1"/>
          <p:nvPr/>
        </p:nvSpPr>
        <p:spPr>
          <a:xfrm>
            <a:off x="3450103" y="368712"/>
            <a:ext cx="5255798" cy="523220"/>
          </a:xfrm>
          <a:prstGeom prst="rect">
            <a:avLst/>
          </a:prstGeom>
          <a:noFill/>
        </p:spPr>
        <p:txBody>
          <a:bodyPr wrap="none" rtlCol="0">
            <a:spAutoFit/>
          </a:bodyPr>
          <a:lstStyle/>
          <a:p>
            <a:r>
              <a:rPr lang="en-US" sz="2800" dirty="0"/>
              <a:t>US white non-Hispanics ages 50-54</a:t>
            </a:r>
          </a:p>
        </p:txBody>
      </p:sp>
    </p:spTree>
    <p:extLst>
      <p:ext uri="{BB962C8B-B14F-4D97-AF65-F5344CB8AC3E}">
        <p14:creationId xmlns:p14="http://schemas.microsoft.com/office/powerpoint/2010/main" val="311641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fi-FI"/>
              <a:t>#assa2020</a:t>
            </a:r>
            <a:endParaRPr lang="en-US"/>
          </a:p>
        </p:txBody>
      </p:sp>
      <p:pic>
        <p:nvPicPr>
          <p:cNvPr id="3" name="Picture 2">
            <a:extLst>
              <a:ext uri="{FF2B5EF4-FFF2-40B4-BE49-F238E27FC236}">
                <a16:creationId xmlns:a16="http://schemas.microsoft.com/office/drawing/2014/main" id="{08B1CCC2-9C5F-4808-8D80-7B2DDBA3DE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0542" y="0"/>
            <a:ext cx="4510915" cy="6858000"/>
          </a:xfrm>
          <a:prstGeom prst="rect">
            <a:avLst/>
          </a:prstGeom>
        </p:spPr>
      </p:pic>
      <p:sp>
        <p:nvSpPr>
          <p:cNvPr id="5" name="TextBox 4">
            <a:extLst>
              <a:ext uri="{FF2B5EF4-FFF2-40B4-BE49-F238E27FC236}">
                <a16:creationId xmlns:a16="http://schemas.microsoft.com/office/drawing/2014/main" id="{56A95FB3-135C-4806-83B4-EB1709E68F81}"/>
              </a:ext>
            </a:extLst>
          </p:cNvPr>
          <p:cNvSpPr txBox="1"/>
          <p:nvPr/>
        </p:nvSpPr>
        <p:spPr>
          <a:xfrm>
            <a:off x="8530811" y="3055175"/>
            <a:ext cx="3757567" cy="2308324"/>
          </a:xfrm>
          <a:prstGeom prst="rect">
            <a:avLst/>
          </a:prstGeom>
          <a:noFill/>
        </p:spPr>
        <p:txBody>
          <a:bodyPr wrap="none" rtlCol="0">
            <a:spAutoFit/>
          </a:bodyPr>
          <a:lstStyle/>
          <a:p>
            <a:r>
              <a:rPr lang="en-US" sz="2400" dirty="0"/>
              <a:t>Princeton University Press</a:t>
            </a:r>
          </a:p>
          <a:p>
            <a:r>
              <a:rPr lang="en-US" sz="2400" dirty="0"/>
              <a:t>	March 17, 2020! </a:t>
            </a:r>
          </a:p>
          <a:p>
            <a:endParaRPr lang="en-US" sz="2400" dirty="0"/>
          </a:p>
          <a:p>
            <a:r>
              <a:rPr lang="en-US" sz="2400" dirty="0"/>
              <a:t>Amazon is slow. Support your</a:t>
            </a:r>
          </a:p>
          <a:p>
            <a:r>
              <a:rPr lang="en-US" sz="2400" dirty="0"/>
              <a:t>local independent seller.</a:t>
            </a:r>
          </a:p>
          <a:p>
            <a:endParaRPr lang="en-US" sz="2400" dirty="0"/>
          </a:p>
        </p:txBody>
      </p:sp>
    </p:spTree>
    <p:extLst>
      <p:ext uri="{BB962C8B-B14F-4D97-AF65-F5344CB8AC3E}">
        <p14:creationId xmlns:p14="http://schemas.microsoft.com/office/powerpoint/2010/main" val="1912559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FBF7EE0-8954-4612-BD8A-0BE516A36556}"/>
              </a:ext>
            </a:extLst>
          </p:cNvPr>
          <p:cNvPicPr>
            <a:picLocks noChangeAspect="1"/>
          </p:cNvPicPr>
          <p:nvPr/>
        </p:nvPicPr>
        <p:blipFill>
          <a:blip r:embed="rId2"/>
          <a:stretch>
            <a:fillRect/>
          </a:stretch>
        </p:blipFill>
        <p:spPr>
          <a:xfrm>
            <a:off x="1398494" y="13309"/>
            <a:ext cx="9445214" cy="6867883"/>
          </a:xfrm>
          <a:prstGeom prst="rect">
            <a:avLst/>
          </a:prstGeom>
        </p:spPr>
      </p:pic>
    </p:spTree>
    <p:extLst>
      <p:ext uri="{BB962C8B-B14F-4D97-AF65-F5344CB8AC3E}">
        <p14:creationId xmlns:p14="http://schemas.microsoft.com/office/powerpoint/2010/main" val="721980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8A7B50-F95F-4537-A0F2-C7D44DCF6E6E}"/>
              </a:ext>
            </a:extLst>
          </p:cNvPr>
          <p:cNvSpPr>
            <a:spLocks noGrp="1"/>
          </p:cNvSpPr>
          <p:nvPr>
            <p:ph type="sldNum" sz="quarter" idx="12"/>
          </p:nvPr>
        </p:nvSpPr>
        <p:spPr/>
        <p:txBody>
          <a:bodyPr/>
          <a:lstStyle/>
          <a:p>
            <a:fld id="{EB07AD86-7BCB-4410-B3B6-6ACA38331E96}" type="slidenum">
              <a:rPr lang="en-US" smtClean="0">
                <a:solidFill>
                  <a:srgbClr val="D6ECFF"/>
                </a:solidFill>
                <a:latin typeface="Corbel"/>
              </a:rPr>
              <a:pPr/>
              <a:t>21</a:t>
            </a:fld>
            <a:endParaRPr lang="en-US">
              <a:solidFill>
                <a:srgbClr val="D6ECFF"/>
              </a:solidFill>
              <a:latin typeface="Corbel"/>
            </a:endParaRPr>
          </a:p>
        </p:txBody>
      </p:sp>
      <p:pic>
        <p:nvPicPr>
          <p:cNvPr id="3" name="Picture 2">
            <a:extLst>
              <a:ext uri="{FF2B5EF4-FFF2-40B4-BE49-F238E27FC236}">
                <a16:creationId xmlns:a16="http://schemas.microsoft.com/office/drawing/2014/main" id="{93C3E080-5225-49CD-B82F-4EF3A0868300}"/>
              </a:ext>
            </a:extLst>
          </p:cNvPr>
          <p:cNvPicPr>
            <a:picLocks noChangeAspect="1"/>
          </p:cNvPicPr>
          <p:nvPr/>
        </p:nvPicPr>
        <p:blipFill>
          <a:blip r:embed="rId2"/>
          <a:stretch>
            <a:fillRect/>
          </a:stretch>
        </p:blipFill>
        <p:spPr>
          <a:xfrm>
            <a:off x="1959050" y="831507"/>
            <a:ext cx="8273899" cy="6016187"/>
          </a:xfrm>
          <a:prstGeom prst="rect">
            <a:avLst/>
          </a:prstGeom>
        </p:spPr>
      </p:pic>
      <p:sp>
        <p:nvSpPr>
          <p:cNvPr id="4" name="TextBox 3">
            <a:extLst>
              <a:ext uri="{FF2B5EF4-FFF2-40B4-BE49-F238E27FC236}">
                <a16:creationId xmlns:a16="http://schemas.microsoft.com/office/drawing/2014/main" id="{8E18AC60-64CC-49D5-A434-D434DD375A42}"/>
              </a:ext>
            </a:extLst>
          </p:cNvPr>
          <p:cNvSpPr txBox="1"/>
          <p:nvPr/>
        </p:nvSpPr>
        <p:spPr>
          <a:xfrm>
            <a:off x="2355924" y="174810"/>
            <a:ext cx="7544053" cy="523220"/>
          </a:xfrm>
          <a:prstGeom prst="rect">
            <a:avLst/>
          </a:prstGeom>
          <a:noFill/>
        </p:spPr>
        <p:txBody>
          <a:bodyPr wrap="none" rtlCol="0">
            <a:spAutoFit/>
          </a:bodyPr>
          <a:lstStyle/>
          <a:p>
            <a:r>
              <a:rPr lang="en-US" sz="2800" dirty="0">
                <a:latin typeface="Calibri" panose="020F0502020204030204" pitchFamily="34" charset="0"/>
                <a:cs typeface="Calibri" panose="020F0502020204030204" pitchFamily="34" charset="0"/>
              </a:rPr>
              <a:t>Drug, alcohol and suicide mortality by year of birth</a:t>
            </a:r>
            <a:endParaRPr lang="en-VI"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91980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26B3F1C-9EDF-4BAB-83A5-DE165E52B584}"/>
              </a:ext>
            </a:extLst>
          </p:cNvPr>
          <p:cNvPicPr>
            <a:picLocks noChangeAspect="1"/>
          </p:cNvPicPr>
          <p:nvPr/>
        </p:nvPicPr>
        <p:blipFill>
          <a:blip r:embed="rId2"/>
          <a:stretch>
            <a:fillRect/>
          </a:stretch>
        </p:blipFill>
        <p:spPr>
          <a:xfrm>
            <a:off x="9489" y="1600512"/>
            <a:ext cx="6083891" cy="4423770"/>
          </a:xfrm>
          <a:prstGeom prst="rect">
            <a:avLst/>
          </a:prstGeom>
        </p:spPr>
      </p:pic>
      <p:pic>
        <p:nvPicPr>
          <p:cNvPr id="3" name="Picture 2">
            <a:extLst>
              <a:ext uri="{FF2B5EF4-FFF2-40B4-BE49-F238E27FC236}">
                <a16:creationId xmlns:a16="http://schemas.microsoft.com/office/drawing/2014/main" id="{2E4748C2-F4EC-4683-9D1C-1948141257CB}"/>
              </a:ext>
            </a:extLst>
          </p:cNvPr>
          <p:cNvPicPr>
            <a:picLocks noChangeAspect="1"/>
          </p:cNvPicPr>
          <p:nvPr/>
        </p:nvPicPr>
        <p:blipFill>
          <a:blip r:embed="rId3"/>
          <a:stretch>
            <a:fillRect/>
          </a:stretch>
        </p:blipFill>
        <p:spPr>
          <a:xfrm>
            <a:off x="6109381" y="1600511"/>
            <a:ext cx="6073129" cy="4415945"/>
          </a:xfrm>
          <a:prstGeom prst="rect">
            <a:avLst/>
          </a:prstGeom>
        </p:spPr>
      </p:pic>
      <p:sp>
        <p:nvSpPr>
          <p:cNvPr id="4" name="TextBox 3">
            <a:extLst>
              <a:ext uri="{FF2B5EF4-FFF2-40B4-BE49-F238E27FC236}">
                <a16:creationId xmlns:a16="http://schemas.microsoft.com/office/drawing/2014/main" id="{2AA39ABE-2752-4E85-8554-6BFD028265F0}"/>
              </a:ext>
            </a:extLst>
          </p:cNvPr>
          <p:cNvSpPr txBox="1"/>
          <p:nvPr/>
        </p:nvSpPr>
        <p:spPr>
          <a:xfrm>
            <a:off x="1549089" y="462575"/>
            <a:ext cx="9104544" cy="523220"/>
          </a:xfrm>
          <a:prstGeom prst="rect">
            <a:avLst/>
          </a:prstGeom>
          <a:noFill/>
        </p:spPr>
        <p:txBody>
          <a:bodyPr wrap="none" rtlCol="0">
            <a:spAutoFit/>
          </a:bodyPr>
          <a:lstStyle/>
          <a:p>
            <a:r>
              <a:rPr lang="en-US" sz="2800" dirty="0"/>
              <a:t>Drug, alcohol and suicide mortality rates, white non-Hispanics</a:t>
            </a:r>
            <a:endParaRPr lang="en-VI" sz="2800" dirty="0"/>
          </a:p>
        </p:txBody>
      </p:sp>
    </p:spTree>
    <p:extLst>
      <p:ext uri="{BB962C8B-B14F-4D97-AF65-F5344CB8AC3E}">
        <p14:creationId xmlns:p14="http://schemas.microsoft.com/office/powerpoint/2010/main" val="329110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US Deaths of despair</a:t>
            </a:r>
          </a:p>
        </p:txBody>
      </p:sp>
      <p:sp>
        <p:nvSpPr>
          <p:cNvPr id="3" name="Content Placeholder 2"/>
          <p:cNvSpPr>
            <a:spLocks noGrp="1"/>
          </p:cNvSpPr>
          <p:nvPr>
            <p:ph idx="1"/>
          </p:nvPr>
        </p:nvSpPr>
        <p:spPr/>
        <p:txBody>
          <a:bodyPr>
            <a:normAutofit fontScale="92500"/>
          </a:bodyPr>
          <a:lstStyle/>
          <a:p>
            <a:pPr marL="0" indent="0">
              <a:buNone/>
            </a:pPr>
            <a:r>
              <a:rPr lang="en-US" sz="2800" b="1" dirty="0"/>
              <a:t>Alcoholic liver disease:</a:t>
            </a:r>
            <a:r>
              <a:rPr lang="en-US" sz="2800" dirty="0"/>
              <a:t> in every US state, age-adjusted mortality rates rose for white non-Hispanic prime-aged adults (ages 25-64) from (1999-2000) to (2017-2018)</a:t>
            </a:r>
          </a:p>
          <a:p>
            <a:pPr marL="0" indent="0">
              <a:buNone/>
            </a:pPr>
            <a:r>
              <a:rPr lang="en-US" sz="2800" dirty="0"/>
              <a:t>	</a:t>
            </a:r>
          </a:p>
          <a:p>
            <a:pPr marL="0" indent="0">
              <a:buNone/>
            </a:pPr>
            <a:r>
              <a:rPr lang="en-US" sz="2800" b="1" dirty="0"/>
              <a:t>Suicide:</a:t>
            </a:r>
            <a:r>
              <a:rPr lang="en-US" sz="2800" dirty="0"/>
              <a:t> in every state, suicide rates rose for prime-aged WNH from </a:t>
            </a:r>
          </a:p>
          <a:p>
            <a:pPr marL="0" indent="0">
              <a:buNone/>
            </a:pPr>
            <a:r>
              <a:rPr lang="en-US" sz="2800" dirty="0"/>
              <a:t>(1999-2000) to (2017-2018)  </a:t>
            </a:r>
          </a:p>
          <a:p>
            <a:pPr marL="0" indent="0">
              <a:buNone/>
            </a:pPr>
            <a:endParaRPr lang="en-US" sz="2800" dirty="0"/>
          </a:p>
          <a:p>
            <a:pPr marL="0" indent="0">
              <a:buNone/>
            </a:pPr>
            <a:r>
              <a:rPr lang="en-US" sz="2800" b="1" dirty="0"/>
              <a:t>Accidental or intent undetermined drug poisoning: </a:t>
            </a:r>
            <a:r>
              <a:rPr lang="en-US" sz="2800" dirty="0"/>
              <a:t>mortality rates increased in every state from (1999-2000) to (2017-2018) – but classifying the underlying drugs is shooting at a moving target  -- Prescription opioids, heroin, fentanyl</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729790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CAE25E3-C325-463B-84C4-6FC609DB1C8B}"/>
              </a:ext>
            </a:extLst>
          </p:cNvPr>
          <p:cNvSpPr>
            <a:spLocks noGrp="1"/>
          </p:cNvSpPr>
          <p:nvPr>
            <p:ph type="sldNum" sz="quarter" idx="12"/>
          </p:nvPr>
        </p:nvSpPr>
        <p:spPr/>
        <p:txBody>
          <a:bodyPr/>
          <a:lstStyle/>
          <a:p>
            <a:fld id="{EB07AD86-7BCB-4410-B3B6-6ACA38331E96}" type="slidenum">
              <a:rPr lang="en-US" smtClean="0">
                <a:solidFill>
                  <a:srgbClr val="D6ECFF"/>
                </a:solidFill>
                <a:latin typeface="Corbel"/>
              </a:rPr>
              <a:pPr/>
              <a:t>24</a:t>
            </a:fld>
            <a:endParaRPr lang="en-US">
              <a:solidFill>
                <a:srgbClr val="D6ECFF"/>
              </a:solidFill>
              <a:latin typeface="Corbel"/>
            </a:endParaRPr>
          </a:p>
        </p:txBody>
      </p:sp>
      <p:sp>
        <p:nvSpPr>
          <p:cNvPr id="8" name="TextBox 7">
            <a:extLst>
              <a:ext uri="{FF2B5EF4-FFF2-40B4-BE49-F238E27FC236}">
                <a16:creationId xmlns:a16="http://schemas.microsoft.com/office/drawing/2014/main" id="{3DF7ED59-5B28-4D29-8F1C-7233547EF600}"/>
              </a:ext>
            </a:extLst>
          </p:cNvPr>
          <p:cNvSpPr txBox="1"/>
          <p:nvPr/>
        </p:nvSpPr>
        <p:spPr>
          <a:xfrm>
            <a:off x="1280158" y="387275"/>
            <a:ext cx="9639305" cy="400110"/>
          </a:xfrm>
          <a:prstGeom prst="rect">
            <a:avLst/>
          </a:prstGeom>
          <a:noFill/>
        </p:spPr>
        <p:txBody>
          <a:bodyPr wrap="none" rtlCol="0">
            <a:spAutoFit/>
          </a:bodyPr>
          <a:lstStyle/>
          <a:p>
            <a:r>
              <a:rPr lang="en-US" sz="2000" dirty="0">
                <a:latin typeface="Arial" panose="020B0604020202020204" pitchFamily="34" charset="0"/>
                <a:cs typeface="Arial" panose="020B0604020202020204" pitchFamily="34" charset="0"/>
              </a:rPr>
              <a:t>Wages and labor market attachment, men ages 25-54, less than a four-year degree</a:t>
            </a:r>
            <a:endParaRPr lang="en-VI" sz="2000" dirty="0">
              <a:latin typeface="Arial" panose="020B0604020202020204" pitchFamily="34" charset="0"/>
              <a:cs typeface="Arial" panose="020B0604020202020204" pitchFamily="34" charset="0"/>
            </a:endParaRPr>
          </a:p>
        </p:txBody>
      </p:sp>
      <p:grpSp>
        <p:nvGrpSpPr>
          <p:cNvPr id="12" name="Group 11">
            <a:extLst>
              <a:ext uri="{FF2B5EF4-FFF2-40B4-BE49-F238E27FC236}">
                <a16:creationId xmlns:a16="http://schemas.microsoft.com/office/drawing/2014/main" id="{5F9B0606-D288-4DEE-95F3-F48F19DD949E}"/>
              </a:ext>
            </a:extLst>
          </p:cNvPr>
          <p:cNvGrpSpPr/>
          <p:nvPr/>
        </p:nvGrpSpPr>
        <p:grpSpPr>
          <a:xfrm>
            <a:off x="0" y="1600511"/>
            <a:ext cx="12191992" cy="4415023"/>
            <a:chOff x="0" y="1600511"/>
            <a:chExt cx="12191992" cy="4415023"/>
          </a:xfrm>
        </p:grpSpPr>
        <p:pic>
          <p:nvPicPr>
            <p:cNvPr id="9" name="Picture 8">
              <a:extLst>
                <a:ext uri="{FF2B5EF4-FFF2-40B4-BE49-F238E27FC236}">
                  <a16:creationId xmlns:a16="http://schemas.microsoft.com/office/drawing/2014/main" id="{E492C40F-A41E-4056-BC45-7E72DA6E8E9A}"/>
                </a:ext>
              </a:extLst>
            </p:cNvPr>
            <p:cNvPicPr>
              <a:picLocks noChangeAspect="1"/>
            </p:cNvPicPr>
            <p:nvPr/>
          </p:nvPicPr>
          <p:blipFill>
            <a:blip r:embed="rId2"/>
            <a:stretch>
              <a:fillRect/>
            </a:stretch>
          </p:blipFill>
          <p:spPr>
            <a:xfrm>
              <a:off x="6120136" y="1600511"/>
              <a:ext cx="6071856" cy="4415019"/>
            </a:xfrm>
            <a:prstGeom prst="rect">
              <a:avLst/>
            </a:prstGeom>
          </p:spPr>
        </p:pic>
        <p:pic>
          <p:nvPicPr>
            <p:cNvPr id="11" name="Picture 10">
              <a:extLst>
                <a:ext uri="{FF2B5EF4-FFF2-40B4-BE49-F238E27FC236}">
                  <a16:creationId xmlns:a16="http://schemas.microsoft.com/office/drawing/2014/main" id="{F3B6120B-3D08-41ED-ABF7-3486B1195435}"/>
                </a:ext>
              </a:extLst>
            </p:cNvPr>
            <p:cNvPicPr>
              <a:picLocks noChangeAspect="1"/>
            </p:cNvPicPr>
            <p:nvPr/>
          </p:nvPicPr>
          <p:blipFill>
            <a:blip r:embed="rId3"/>
            <a:stretch>
              <a:fillRect/>
            </a:stretch>
          </p:blipFill>
          <p:spPr>
            <a:xfrm>
              <a:off x="0" y="1600512"/>
              <a:ext cx="6071860" cy="4415022"/>
            </a:xfrm>
            <a:prstGeom prst="rect">
              <a:avLst/>
            </a:prstGeom>
          </p:spPr>
        </p:pic>
      </p:grpSp>
    </p:spTree>
    <p:extLst>
      <p:ext uri="{BB962C8B-B14F-4D97-AF65-F5344CB8AC3E}">
        <p14:creationId xmlns:p14="http://schemas.microsoft.com/office/powerpoint/2010/main" val="21913620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659380" y="929877"/>
            <a:ext cx="6899762" cy="5017534"/>
          </a:xfrm>
          <a:prstGeom prst="rect">
            <a:avLst/>
          </a:prstGeom>
        </p:spPr>
      </p:pic>
      <p:sp>
        <p:nvSpPr>
          <p:cNvPr id="5" name="TextBox 4"/>
          <p:cNvSpPr txBox="1"/>
          <p:nvPr/>
        </p:nvSpPr>
        <p:spPr>
          <a:xfrm>
            <a:off x="3642362" y="880111"/>
            <a:ext cx="6360139" cy="323165"/>
          </a:xfrm>
          <a:prstGeom prst="rect">
            <a:avLst/>
          </a:prstGeom>
          <a:noFill/>
        </p:spPr>
        <p:txBody>
          <a:bodyPr wrap="none" rtlCol="0">
            <a:spAutoFit/>
          </a:bodyPr>
          <a:lstStyle/>
          <a:p>
            <a:r>
              <a:rPr lang="en-US" sz="1500" dirty="0"/>
              <a:t>Life expectancy and health expenditure per capita ($2010 international dollars)</a:t>
            </a:r>
          </a:p>
        </p:txBody>
      </p:sp>
      <p:sp>
        <p:nvSpPr>
          <p:cNvPr id="6" name="TextBox 5"/>
          <p:cNvSpPr txBox="1"/>
          <p:nvPr/>
        </p:nvSpPr>
        <p:spPr>
          <a:xfrm>
            <a:off x="5661660" y="5711191"/>
            <a:ext cx="1095172" cy="323165"/>
          </a:xfrm>
          <a:prstGeom prst="rect">
            <a:avLst/>
          </a:prstGeom>
          <a:noFill/>
        </p:spPr>
        <p:txBody>
          <a:bodyPr wrap="none" rtlCol="0">
            <a:spAutoFit/>
          </a:bodyPr>
          <a:lstStyle/>
          <a:p>
            <a:r>
              <a:rPr lang="en-US" sz="1500" dirty="0"/>
              <a:t>1970-2015</a:t>
            </a:r>
          </a:p>
        </p:txBody>
      </p:sp>
    </p:spTree>
    <p:extLst>
      <p:ext uri="{BB962C8B-B14F-4D97-AF65-F5344CB8AC3E}">
        <p14:creationId xmlns:p14="http://schemas.microsoft.com/office/powerpoint/2010/main" val="924429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59380" y="929877"/>
            <a:ext cx="6899762" cy="5017534"/>
          </a:xfrm>
          <a:prstGeom prst="rect">
            <a:avLst/>
          </a:prstGeom>
        </p:spPr>
      </p:pic>
      <p:sp>
        <p:nvSpPr>
          <p:cNvPr id="4" name="TextBox 3"/>
          <p:cNvSpPr txBox="1"/>
          <p:nvPr/>
        </p:nvSpPr>
        <p:spPr>
          <a:xfrm>
            <a:off x="3642362" y="880111"/>
            <a:ext cx="6360139" cy="323165"/>
          </a:xfrm>
          <a:prstGeom prst="rect">
            <a:avLst/>
          </a:prstGeom>
          <a:noFill/>
        </p:spPr>
        <p:txBody>
          <a:bodyPr wrap="none" rtlCol="0">
            <a:spAutoFit/>
          </a:bodyPr>
          <a:lstStyle/>
          <a:p>
            <a:r>
              <a:rPr lang="en-US" sz="1500" dirty="0"/>
              <a:t>Life expectancy and health expenditure per capita ($2010 international dollars)</a:t>
            </a:r>
          </a:p>
        </p:txBody>
      </p:sp>
      <p:sp>
        <p:nvSpPr>
          <p:cNvPr id="5" name="TextBox 4"/>
          <p:cNvSpPr txBox="1"/>
          <p:nvPr/>
        </p:nvSpPr>
        <p:spPr>
          <a:xfrm>
            <a:off x="5661660" y="5711191"/>
            <a:ext cx="1095172" cy="323165"/>
          </a:xfrm>
          <a:prstGeom prst="rect">
            <a:avLst/>
          </a:prstGeom>
          <a:noFill/>
        </p:spPr>
        <p:txBody>
          <a:bodyPr wrap="none" rtlCol="0">
            <a:spAutoFit/>
          </a:bodyPr>
          <a:lstStyle/>
          <a:p>
            <a:r>
              <a:rPr lang="en-US" sz="1500" dirty="0"/>
              <a:t>1970-2015</a:t>
            </a:r>
          </a:p>
        </p:txBody>
      </p:sp>
    </p:spTree>
    <p:extLst>
      <p:ext uri="{BB962C8B-B14F-4D97-AF65-F5344CB8AC3E}">
        <p14:creationId xmlns:p14="http://schemas.microsoft.com/office/powerpoint/2010/main" val="419193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82240" y="946501"/>
            <a:ext cx="6858000" cy="4987164"/>
          </a:xfrm>
          <a:prstGeom prst="rect">
            <a:avLst/>
          </a:prstGeom>
        </p:spPr>
      </p:pic>
      <p:sp>
        <p:nvSpPr>
          <p:cNvPr id="3" name="TextBox 2"/>
          <p:cNvSpPr txBox="1"/>
          <p:nvPr/>
        </p:nvSpPr>
        <p:spPr>
          <a:xfrm>
            <a:off x="3642362" y="880111"/>
            <a:ext cx="6360139" cy="323165"/>
          </a:xfrm>
          <a:prstGeom prst="rect">
            <a:avLst/>
          </a:prstGeom>
          <a:noFill/>
        </p:spPr>
        <p:txBody>
          <a:bodyPr wrap="none" rtlCol="0">
            <a:spAutoFit/>
          </a:bodyPr>
          <a:lstStyle/>
          <a:p>
            <a:r>
              <a:rPr lang="en-US" sz="1500" dirty="0"/>
              <a:t>Life expectancy and health expenditure per capita ($2010 international dollars)</a:t>
            </a:r>
          </a:p>
        </p:txBody>
      </p:sp>
      <p:sp>
        <p:nvSpPr>
          <p:cNvPr id="4" name="TextBox 3"/>
          <p:cNvSpPr txBox="1"/>
          <p:nvPr/>
        </p:nvSpPr>
        <p:spPr>
          <a:xfrm>
            <a:off x="5661660" y="5711191"/>
            <a:ext cx="1095172" cy="323165"/>
          </a:xfrm>
          <a:prstGeom prst="rect">
            <a:avLst/>
          </a:prstGeom>
          <a:noFill/>
        </p:spPr>
        <p:txBody>
          <a:bodyPr wrap="none" rtlCol="0">
            <a:spAutoFit/>
          </a:bodyPr>
          <a:lstStyle/>
          <a:p>
            <a:r>
              <a:rPr lang="en-US" sz="1500" dirty="0"/>
              <a:t>1970-2015</a:t>
            </a:r>
          </a:p>
        </p:txBody>
      </p:sp>
    </p:spTree>
    <p:extLst>
      <p:ext uri="{BB962C8B-B14F-4D97-AF65-F5344CB8AC3E}">
        <p14:creationId xmlns:p14="http://schemas.microsoft.com/office/powerpoint/2010/main" val="23512221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97480" y="957584"/>
            <a:ext cx="6827520" cy="4964999"/>
          </a:xfrm>
          <a:prstGeom prst="rect">
            <a:avLst/>
          </a:prstGeom>
        </p:spPr>
      </p:pic>
      <p:sp>
        <p:nvSpPr>
          <p:cNvPr id="3" name="TextBox 2"/>
          <p:cNvSpPr txBox="1"/>
          <p:nvPr/>
        </p:nvSpPr>
        <p:spPr>
          <a:xfrm>
            <a:off x="3642362" y="880111"/>
            <a:ext cx="6360139" cy="323165"/>
          </a:xfrm>
          <a:prstGeom prst="rect">
            <a:avLst/>
          </a:prstGeom>
          <a:noFill/>
        </p:spPr>
        <p:txBody>
          <a:bodyPr wrap="none" rtlCol="0">
            <a:spAutoFit/>
          </a:bodyPr>
          <a:lstStyle/>
          <a:p>
            <a:r>
              <a:rPr lang="en-US" sz="1500" dirty="0"/>
              <a:t>Life expectancy and health expenditure per capita ($2010 international dollars)</a:t>
            </a:r>
          </a:p>
        </p:txBody>
      </p:sp>
      <p:sp>
        <p:nvSpPr>
          <p:cNvPr id="4" name="TextBox 3"/>
          <p:cNvSpPr txBox="1"/>
          <p:nvPr/>
        </p:nvSpPr>
        <p:spPr>
          <a:xfrm>
            <a:off x="5661660" y="5711191"/>
            <a:ext cx="1095172" cy="323165"/>
          </a:xfrm>
          <a:prstGeom prst="rect">
            <a:avLst/>
          </a:prstGeom>
          <a:noFill/>
        </p:spPr>
        <p:txBody>
          <a:bodyPr wrap="none" rtlCol="0">
            <a:spAutoFit/>
          </a:bodyPr>
          <a:lstStyle/>
          <a:p>
            <a:r>
              <a:rPr lang="en-US" sz="1500" dirty="0"/>
              <a:t>1970-2015</a:t>
            </a:r>
          </a:p>
        </p:txBody>
      </p:sp>
    </p:spTree>
    <p:extLst>
      <p:ext uri="{BB962C8B-B14F-4D97-AF65-F5344CB8AC3E}">
        <p14:creationId xmlns:p14="http://schemas.microsoft.com/office/powerpoint/2010/main" val="23204962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97480" y="957584"/>
            <a:ext cx="6797040" cy="4942835"/>
          </a:xfrm>
          <a:prstGeom prst="rect">
            <a:avLst/>
          </a:prstGeom>
        </p:spPr>
      </p:pic>
      <p:sp>
        <p:nvSpPr>
          <p:cNvPr id="3" name="TextBox 2"/>
          <p:cNvSpPr txBox="1"/>
          <p:nvPr/>
        </p:nvSpPr>
        <p:spPr>
          <a:xfrm>
            <a:off x="3642362" y="880111"/>
            <a:ext cx="6360139" cy="323165"/>
          </a:xfrm>
          <a:prstGeom prst="rect">
            <a:avLst/>
          </a:prstGeom>
          <a:noFill/>
        </p:spPr>
        <p:txBody>
          <a:bodyPr wrap="none" rtlCol="0">
            <a:spAutoFit/>
          </a:bodyPr>
          <a:lstStyle/>
          <a:p>
            <a:r>
              <a:rPr lang="en-US" sz="1500" dirty="0"/>
              <a:t>Life expectancy and health expenditure per capita ($2010 international dollars)</a:t>
            </a:r>
          </a:p>
        </p:txBody>
      </p:sp>
      <p:sp>
        <p:nvSpPr>
          <p:cNvPr id="4" name="TextBox 3"/>
          <p:cNvSpPr txBox="1"/>
          <p:nvPr/>
        </p:nvSpPr>
        <p:spPr>
          <a:xfrm>
            <a:off x="5661660" y="5711191"/>
            <a:ext cx="1095172" cy="323165"/>
          </a:xfrm>
          <a:prstGeom prst="rect">
            <a:avLst/>
          </a:prstGeom>
          <a:noFill/>
        </p:spPr>
        <p:txBody>
          <a:bodyPr wrap="none" rtlCol="0">
            <a:spAutoFit/>
          </a:bodyPr>
          <a:lstStyle/>
          <a:p>
            <a:r>
              <a:rPr lang="en-US" sz="1500" dirty="0"/>
              <a:t>1970-2015</a:t>
            </a:r>
          </a:p>
        </p:txBody>
      </p:sp>
    </p:spTree>
    <p:extLst>
      <p:ext uri="{BB962C8B-B14F-4D97-AF65-F5344CB8AC3E}">
        <p14:creationId xmlns:p14="http://schemas.microsoft.com/office/powerpoint/2010/main" val="1102595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17FE49-07E5-A24D-8395-0F3CA702C0C1}"/>
              </a:ext>
            </a:extLst>
          </p:cNvPr>
          <p:cNvSpPr>
            <a:spLocks noGrp="1"/>
          </p:cNvSpPr>
          <p:nvPr>
            <p:ph type="title"/>
          </p:nvPr>
        </p:nvSpPr>
        <p:spPr/>
        <p:txBody>
          <a:bodyPr/>
          <a:lstStyle/>
          <a:p>
            <a:r>
              <a:rPr lang="en-US" dirty="0"/>
              <a:t>Background</a:t>
            </a:r>
          </a:p>
        </p:txBody>
      </p:sp>
      <p:sp>
        <p:nvSpPr>
          <p:cNvPr id="2" name="Slide Number Placeholder 1">
            <a:extLst>
              <a:ext uri="{FF2B5EF4-FFF2-40B4-BE49-F238E27FC236}">
                <a16:creationId xmlns:a16="http://schemas.microsoft.com/office/drawing/2014/main" id="{00A2AE27-3A14-F541-9548-F376979A5085}"/>
              </a:ext>
            </a:extLst>
          </p:cNvPr>
          <p:cNvSpPr>
            <a:spLocks noGrp="1"/>
          </p:cNvSpPr>
          <p:nvPr>
            <p:ph type="sldNum" sz="quarter" idx="12"/>
          </p:nvPr>
        </p:nvSpPr>
        <p:spPr/>
        <p:txBody>
          <a:bodyPr>
            <a:normAutofit lnSpcReduction="10000"/>
          </a:bodyPr>
          <a:lstStyle/>
          <a:p>
            <a:fld id="{EB07AD86-7BCB-4410-B3B6-6ACA38331E96}" type="slidenum">
              <a:rPr lang="en-US" smtClean="0">
                <a:solidFill>
                  <a:srgbClr val="D6ECFF"/>
                </a:solidFill>
                <a:latin typeface="Corbel"/>
              </a:rPr>
              <a:pPr/>
              <a:t>3</a:t>
            </a:fld>
            <a:endParaRPr lang="en-US">
              <a:solidFill>
                <a:srgbClr val="D6ECFF"/>
              </a:solidFill>
              <a:latin typeface="Corbel"/>
            </a:endParaRPr>
          </a:p>
        </p:txBody>
      </p:sp>
      <p:sp>
        <p:nvSpPr>
          <p:cNvPr id="4" name="Content Placeholder 3">
            <a:extLst>
              <a:ext uri="{FF2B5EF4-FFF2-40B4-BE49-F238E27FC236}">
                <a16:creationId xmlns:a16="http://schemas.microsoft.com/office/drawing/2014/main" id="{7D7D153B-2F44-1547-B352-FD179CD784E6}"/>
              </a:ext>
            </a:extLst>
          </p:cNvPr>
          <p:cNvSpPr>
            <a:spLocks noGrp="1"/>
          </p:cNvSpPr>
          <p:nvPr>
            <p:ph sz="quarter" idx="1"/>
          </p:nvPr>
        </p:nvSpPr>
        <p:spPr/>
        <p:txBody>
          <a:bodyPr/>
          <a:lstStyle/>
          <a:p>
            <a:r>
              <a:rPr lang="en-US" dirty="0"/>
              <a:t>Our book is about “Deaths of despair”</a:t>
            </a:r>
          </a:p>
          <a:p>
            <a:r>
              <a:rPr lang="en-US" dirty="0"/>
              <a:t>Suicides, drug overdoses, and alcoholic liver diseases </a:t>
            </a:r>
          </a:p>
          <a:p>
            <a:pPr lvl="1"/>
            <a:r>
              <a:rPr lang="en-US" dirty="0"/>
              <a:t>158,000 in 2018 </a:t>
            </a:r>
          </a:p>
          <a:p>
            <a:pPr lvl="1"/>
            <a:r>
              <a:rPr lang="en-US" dirty="0"/>
              <a:t>65, 000 in 1995</a:t>
            </a:r>
          </a:p>
          <a:p>
            <a:r>
              <a:rPr lang="en-US" dirty="0"/>
              <a:t>The increase is almost exclusively among Americans without a four year college degree</a:t>
            </a:r>
          </a:p>
          <a:p>
            <a:pPr lvl="1"/>
            <a:r>
              <a:rPr lang="en-US" dirty="0"/>
              <a:t>Both men and women</a:t>
            </a:r>
          </a:p>
          <a:p>
            <a:pPr lvl="1"/>
            <a:r>
              <a:rPr lang="en-US" dirty="0"/>
              <a:t>Until recently, predominantly white</a:t>
            </a:r>
          </a:p>
          <a:p>
            <a:r>
              <a:rPr lang="en-US" dirty="0"/>
              <a:t>We trace it back to a faltering labor market for less-educated workers</a:t>
            </a:r>
          </a:p>
          <a:p>
            <a:pPr lvl="1"/>
            <a:r>
              <a:rPr lang="en-US" dirty="0"/>
              <a:t>Fewer jobs</a:t>
            </a:r>
          </a:p>
          <a:p>
            <a:pPr lvl="1"/>
            <a:r>
              <a:rPr lang="en-US" dirty="0"/>
              <a:t>Lower earnings</a:t>
            </a:r>
          </a:p>
          <a:p>
            <a:r>
              <a:rPr lang="en-US" dirty="0"/>
              <a:t>Familiar causes: globalization and automation</a:t>
            </a:r>
          </a:p>
          <a:p>
            <a:r>
              <a:rPr lang="en-US" dirty="0"/>
              <a:t>Less familiar: the rising costs of an ”absurd and oppressive” healthcare system</a:t>
            </a:r>
          </a:p>
        </p:txBody>
      </p:sp>
    </p:spTree>
    <p:extLst>
      <p:ext uri="{BB962C8B-B14F-4D97-AF65-F5344CB8AC3E}">
        <p14:creationId xmlns:p14="http://schemas.microsoft.com/office/powerpoint/2010/main" val="2634759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697480" y="957584"/>
            <a:ext cx="6812280" cy="4953917"/>
          </a:xfrm>
          <a:prstGeom prst="rect">
            <a:avLst/>
          </a:prstGeom>
        </p:spPr>
      </p:pic>
      <p:sp>
        <p:nvSpPr>
          <p:cNvPr id="4" name="TextBox 3"/>
          <p:cNvSpPr txBox="1"/>
          <p:nvPr/>
        </p:nvSpPr>
        <p:spPr>
          <a:xfrm>
            <a:off x="3642362" y="880111"/>
            <a:ext cx="6360139" cy="323165"/>
          </a:xfrm>
          <a:prstGeom prst="rect">
            <a:avLst/>
          </a:prstGeom>
          <a:noFill/>
        </p:spPr>
        <p:txBody>
          <a:bodyPr wrap="none" rtlCol="0">
            <a:spAutoFit/>
          </a:bodyPr>
          <a:lstStyle/>
          <a:p>
            <a:r>
              <a:rPr lang="en-US" sz="1500" dirty="0"/>
              <a:t>Life expectancy and health expenditure per capita ($2010 international dollars)</a:t>
            </a:r>
          </a:p>
        </p:txBody>
      </p:sp>
      <p:sp>
        <p:nvSpPr>
          <p:cNvPr id="5" name="TextBox 4"/>
          <p:cNvSpPr txBox="1"/>
          <p:nvPr/>
        </p:nvSpPr>
        <p:spPr>
          <a:xfrm>
            <a:off x="5661660" y="5711191"/>
            <a:ext cx="1095172" cy="323165"/>
          </a:xfrm>
          <a:prstGeom prst="rect">
            <a:avLst/>
          </a:prstGeom>
          <a:noFill/>
        </p:spPr>
        <p:txBody>
          <a:bodyPr wrap="none" rtlCol="0">
            <a:spAutoFit/>
          </a:bodyPr>
          <a:lstStyle/>
          <a:p>
            <a:r>
              <a:rPr lang="en-US" sz="1500" dirty="0"/>
              <a:t>1970-2015</a:t>
            </a:r>
          </a:p>
        </p:txBody>
      </p:sp>
    </p:spTree>
    <p:extLst>
      <p:ext uri="{BB962C8B-B14F-4D97-AF65-F5344CB8AC3E}">
        <p14:creationId xmlns:p14="http://schemas.microsoft.com/office/powerpoint/2010/main" val="42428112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89860" y="952043"/>
            <a:ext cx="6827520" cy="4964999"/>
          </a:xfrm>
          <a:prstGeom prst="rect">
            <a:avLst/>
          </a:prstGeom>
        </p:spPr>
      </p:pic>
      <p:sp>
        <p:nvSpPr>
          <p:cNvPr id="3" name="TextBox 2"/>
          <p:cNvSpPr txBox="1"/>
          <p:nvPr/>
        </p:nvSpPr>
        <p:spPr>
          <a:xfrm>
            <a:off x="3642362" y="880111"/>
            <a:ext cx="6360139" cy="323165"/>
          </a:xfrm>
          <a:prstGeom prst="rect">
            <a:avLst/>
          </a:prstGeom>
          <a:noFill/>
        </p:spPr>
        <p:txBody>
          <a:bodyPr wrap="none" rtlCol="0">
            <a:spAutoFit/>
          </a:bodyPr>
          <a:lstStyle/>
          <a:p>
            <a:r>
              <a:rPr lang="en-US" sz="1500" dirty="0"/>
              <a:t>Life expectancy and health expenditure per capita ($2010 international dollars)</a:t>
            </a:r>
          </a:p>
        </p:txBody>
      </p:sp>
      <p:sp>
        <p:nvSpPr>
          <p:cNvPr id="4" name="TextBox 3"/>
          <p:cNvSpPr txBox="1"/>
          <p:nvPr/>
        </p:nvSpPr>
        <p:spPr>
          <a:xfrm>
            <a:off x="5661660" y="5711191"/>
            <a:ext cx="1095172" cy="323165"/>
          </a:xfrm>
          <a:prstGeom prst="rect">
            <a:avLst/>
          </a:prstGeom>
          <a:noFill/>
        </p:spPr>
        <p:txBody>
          <a:bodyPr wrap="none" rtlCol="0">
            <a:spAutoFit/>
          </a:bodyPr>
          <a:lstStyle/>
          <a:p>
            <a:r>
              <a:rPr lang="en-US" sz="1500" dirty="0"/>
              <a:t>1970-2015</a:t>
            </a:r>
          </a:p>
        </p:txBody>
      </p:sp>
    </p:spTree>
    <p:extLst>
      <p:ext uri="{BB962C8B-B14F-4D97-AF65-F5344CB8AC3E}">
        <p14:creationId xmlns:p14="http://schemas.microsoft.com/office/powerpoint/2010/main" val="33764678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95730" y="956311"/>
            <a:ext cx="6821651" cy="4960731"/>
          </a:xfrm>
          <a:prstGeom prst="rect">
            <a:avLst/>
          </a:prstGeom>
        </p:spPr>
      </p:pic>
      <p:sp>
        <p:nvSpPr>
          <p:cNvPr id="3" name="TextBox 2"/>
          <p:cNvSpPr txBox="1"/>
          <p:nvPr/>
        </p:nvSpPr>
        <p:spPr>
          <a:xfrm>
            <a:off x="3642362" y="880111"/>
            <a:ext cx="6360139" cy="323165"/>
          </a:xfrm>
          <a:prstGeom prst="rect">
            <a:avLst/>
          </a:prstGeom>
          <a:noFill/>
        </p:spPr>
        <p:txBody>
          <a:bodyPr wrap="none" rtlCol="0">
            <a:spAutoFit/>
          </a:bodyPr>
          <a:lstStyle/>
          <a:p>
            <a:r>
              <a:rPr lang="en-US" sz="1500" dirty="0"/>
              <a:t>Life expectancy and health expenditure per capita ($2010 international dollars)</a:t>
            </a:r>
          </a:p>
        </p:txBody>
      </p:sp>
      <p:sp>
        <p:nvSpPr>
          <p:cNvPr id="4" name="TextBox 3"/>
          <p:cNvSpPr txBox="1"/>
          <p:nvPr/>
        </p:nvSpPr>
        <p:spPr>
          <a:xfrm>
            <a:off x="5661660" y="5711191"/>
            <a:ext cx="1095172" cy="323165"/>
          </a:xfrm>
          <a:prstGeom prst="rect">
            <a:avLst/>
          </a:prstGeom>
          <a:noFill/>
        </p:spPr>
        <p:txBody>
          <a:bodyPr wrap="none" rtlCol="0">
            <a:spAutoFit/>
          </a:bodyPr>
          <a:lstStyle/>
          <a:p>
            <a:r>
              <a:rPr lang="en-US" sz="1500" dirty="0"/>
              <a:t>1970-2015</a:t>
            </a:r>
          </a:p>
        </p:txBody>
      </p:sp>
    </p:spTree>
    <p:extLst>
      <p:ext uri="{BB962C8B-B14F-4D97-AF65-F5344CB8AC3E}">
        <p14:creationId xmlns:p14="http://schemas.microsoft.com/office/powerpoint/2010/main" val="36145444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237C1-B9B2-CF45-A15C-C82E6F316840}"/>
              </a:ext>
            </a:extLst>
          </p:cNvPr>
          <p:cNvSpPr>
            <a:spLocks noGrp="1"/>
          </p:cNvSpPr>
          <p:nvPr>
            <p:ph type="title"/>
          </p:nvPr>
        </p:nvSpPr>
        <p:spPr/>
        <p:txBody>
          <a:bodyPr>
            <a:normAutofit/>
          </a:bodyPr>
          <a:lstStyle/>
          <a:p>
            <a:r>
              <a:rPr lang="en-US" sz="3600" dirty="0"/>
              <a:t>The trillion dollar protection racket </a:t>
            </a:r>
          </a:p>
        </p:txBody>
      </p:sp>
      <p:sp>
        <p:nvSpPr>
          <p:cNvPr id="3" name="Slide Number Placeholder 2">
            <a:extLst>
              <a:ext uri="{FF2B5EF4-FFF2-40B4-BE49-F238E27FC236}">
                <a16:creationId xmlns:a16="http://schemas.microsoft.com/office/drawing/2014/main" id="{E3C1C75A-ACA1-D047-BD56-331544DBE293}"/>
              </a:ext>
            </a:extLst>
          </p:cNvPr>
          <p:cNvSpPr>
            <a:spLocks noGrp="1"/>
          </p:cNvSpPr>
          <p:nvPr>
            <p:ph type="sldNum" sz="quarter" idx="12"/>
          </p:nvPr>
        </p:nvSpPr>
        <p:spPr/>
        <p:txBody>
          <a:bodyPr>
            <a:normAutofit lnSpcReduction="10000"/>
          </a:bodyPr>
          <a:lstStyle/>
          <a:p>
            <a:fld id="{EB07AD86-7BCB-4410-B3B6-6ACA38331E96}" type="slidenum">
              <a:rPr lang="en-US" smtClean="0">
                <a:solidFill>
                  <a:srgbClr val="D6ECFF"/>
                </a:solidFill>
                <a:latin typeface="Corbel"/>
              </a:rPr>
              <a:pPr/>
              <a:t>33</a:t>
            </a:fld>
            <a:endParaRPr lang="en-US">
              <a:solidFill>
                <a:srgbClr val="D6ECFF"/>
              </a:solidFill>
              <a:latin typeface="Corbel"/>
            </a:endParaRPr>
          </a:p>
        </p:txBody>
      </p:sp>
      <p:sp>
        <p:nvSpPr>
          <p:cNvPr id="4" name="Content Placeholder 3">
            <a:extLst>
              <a:ext uri="{FF2B5EF4-FFF2-40B4-BE49-F238E27FC236}">
                <a16:creationId xmlns:a16="http://schemas.microsoft.com/office/drawing/2014/main" id="{9ABAE6DF-4874-2142-8BE1-F12938DA0B46}"/>
              </a:ext>
            </a:extLst>
          </p:cNvPr>
          <p:cNvSpPr>
            <a:spLocks noGrp="1"/>
          </p:cNvSpPr>
          <p:nvPr>
            <p:ph sz="quarter" idx="1"/>
          </p:nvPr>
        </p:nvSpPr>
        <p:spPr/>
        <p:txBody>
          <a:bodyPr>
            <a:normAutofit fontScale="92500" lnSpcReduction="10000"/>
          </a:bodyPr>
          <a:lstStyle/>
          <a:p>
            <a:r>
              <a:rPr lang="en-US" sz="2800" dirty="0"/>
              <a:t>17.8 percent of US GDP in 2018</a:t>
            </a:r>
          </a:p>
          <a:p>
            <a:endParaRPr lang="en-US" sz="2800" dirty="0"/>
          </a:p>
          <a:p>
            <a:r>
              <a:rPr lang="en-US" sz="2800" dirty="0"/>
              <a:t>Switzerland is next highest at 12.4 percent</a:t>
            </a:r>
          </a:p>
          <a:p>
            <a:pPr lvl="1"/>
            <a:r>
              <a:rPr lang="en-US" sz="2400" dirty="0"/>
              <a:t>Swiss lives are five years longer than American lives</a:t>
            </a:r>
          </a:p>
          <a:p>
            <a:pPr lvl="1"/>
            <a:endParaRPr lang="en-US" sz="2400" dirty="0"/>
          </a:p>
          <a:p>
            <a:r>
              <a:rPr lang="en-US" sz="2800" dirty="0"/>
              <a:t>Difference in spending is 5.4 percent, or more than a </a:t>
            </a:r>
            <a:r>
              <a:rPr lang="en-US" sz="2800" dirty="0">
                <a:solidFill>
                  <a:srgbClr val="FF0000"/>
                </a:solidFill>
              </a:rPr>
              <a:t>trillion</a:t>
            </a:r>
            <a:r>
              <a:rPr lang="en-US" sz="2800" dirty="0"/>
              <a:t> dollars a year</a:t>
            </a:r>
          </a:p>
          <a:p>
            <a:r>
              <a:rPr lang="en-US" sz="2800" dirty="0"/>
              <a:t>More than $8,300 for each US household</a:t>
            </a:r>
          </a:p>
          <a:p>
            <a:r>
              <a:rPr lang="en-US" sz="2800" dirty="0"/>
              <a:t>This is just the </a:t>
            </a:r>
            <a:r>
              <a:rPr lang="en-US" sz="2800" i="1" dirty="0"/>
              <a:t>waste</a:t>
            </a:r>
          </a:p>
          <a:p>
            <a:endParaRPr lang="en-US" sz="2800" i="1" dirty="0"/>
          </a:p>
          <a:p>
            <a:r>
              <a:rPr lang="en-US" sz="2800" i="1" dirty="0"/>
              <a:t>Americans pay more for most health services and products, and use a lot more of low value high cost procedures, drugs, and machines</a:t>
            </a:r>
          </a:p>
          <a:p>
            <a:endParaRPr lang="en-US" sz="2800" i="1" dirty="0"/>
          </a:p>
          <a:p>
            <a:endParaRPr lang="en-US" sz="2800" i="1" dirty="0"/>
          </a:p>
          <a:p>
            <a:endParaRPr lang="en-US" sz="2800" i="1" dirty="0"/>
          </a:p>
          <a:p>
            <a:endParaRPr lang="en-US" sz="2800" i="1" dirty="0"/>
          </a:p>
          <a:p>
            <a:endParaRPr lang="en-US" sz="2800" i="1" dirty="0"/>
          </a:p>
          <a:p>
            <a:endParaRPr lang="en-US" sz="2800" i="1" dirty="0"/>
          </a:p>
          <a:p>
            <a:endParaRPr lang="en-US" sz="2800" dirty="0"/>
          </a:p>
          <a:p>
            <a:endParaRPr lang="en-US" sz="2800" dirty="0"/>
          </a:p>
          <a:p>
            <a:pPr lvl="1"/>
            <a:endParaRPr lang="en-US" sz="2800" dirty="0"/>
          </a:p>
        </p:txBody>
      </p:sp>
    </p:spTree>
    <p:extLst>
      <p:ext uri="{BB962C8B-B14F-4D97-AF65-F5344CB8AC3E}">
        <p14:creationId xmlns:p14="http://schemas.microsoft.com/office/powerpoint/2010/main" val="20546135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9A87E4-1569-4299-9A52-E72BBE8940C5}"/>
              </a:ext>
            </a:extLst>
          </p:cNvPr>
          <p:cNvSpPr>
            <a:spLocks noGrp="1"/>
          </p:cNvSpPr>
          <p:nvPr>
            <p:ph type="sldNum" sz="quarter" idx="12"/>
          </p:nvPr>
        </p:nvSpPr>
        <p:spPr/>
        <p:txBody>
          <a:bodyPr/>
          <a:lstStyle/>
          <a:p>
            <a:fld id="{EB07AD86-7BCB-4410-B3B6-6ACA38331E96}" type="slidenum">
              <a:rPr lang="en-US" smtClean="0">
                <a:solidFill>
                  <a:srgbClr val="D6ECFF"/>
                </a:solidFill>
                <a:latin typeface="Corbel"/>
              </a:rPr>
              <a:pPr/>
              <a:t>34</a:t>
            </a:fld>
            <a:endParaRPr lang="en-US">
              <a:solidFill>
                <a:srgbClr val="D6ECFF"/>
              </a:solidFill>
              <a:latin typeface="Corbel"/>
            </a:endParaRPr>
          </a:p>
        </p:txBody>
      </p:sp>
      <p:pic>
        <p:nvPicPr>
          <p:cNvPr id="5" name="Picture 4">
            <a:extLst>
              <a:ext uri="{FF2B5EF4-FFF2-40B4-BE49-F238E27FC236}">
                <a16:creationId xmlns:a16="http://schemas.microsoft.com/office/drawing/2014/main" id="{15F2B8B9-2E6A-49C2-828A-B35E760B389B}"/>
              </a:ext>
            </a:extLst>
          </p:cNvPr>
          <p:cNvPicPr>
            <a:picLocks noChangeAspect="1"/>
          </p:cNvPicPr>
          <p:nvPr/>
        </p:nvPicPr>
        <p:blipFill>
          <a:blip r:embed="rId2"/>
          <a:stretch>
            <a:fillRect/>
          </a:stretch>
        </p:blipFill>
        <p:spPr>
          <a:xfrm>
            <a:off x="1398493" y="-15372"/>
            <a:ext cx="9434457" cy="6860062"/>
          </a:xfrm>
          <a:prstGeom prst="rect">
            <a:avLst/>
          </a:prstGeom>
        </p:spPr>
      </p:pic>
    </p:spTree>
    <p:extLst>
      <p:ext uri="{BB962C8B-B14F-4D97-AF65-F5344CB8AC3E}">
        <p14:creationId xmlns:p14="http://schemas.microsoft.com/office/powerpoint/2010/main" val="17419788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51EFFA43-5059-4B31-909E-8C836850C9FC}"/>
              </a:ext>
            </a:extLst>
          </p:cNvPr>
          <p:cNvGrpSpPr/>
          <p:nvPr/>
        </p:nvGrpSpPr>
        <p:grpSpPr>
          <a:xfrm>
            <a:off x="0" y="1179976"/>
            <a:ext cx="12191999" cy="4429202"/>
            <a:chOff x="0" y="828286"/>
            <a:chExt cx="12191999" cy="4429202"/>
          </a:xfrm>
        </p:grpSpPr>
        <p:pic>
          <p:nvPicPr>
            <p:cNvPr id="2" name="Picture 1"/>
            <p:cNvPicPr>
              <a:picLocks noChangeAspect="1"/>
            </p:cNvPicPr>
            <p:nvPr/>
          </p:nvPicPr>
          <p:blipFill>
            <a:blip r:embed="rId2"/>
            <a:stretch>
              <a:fillRect/>
            </a:stretch>
          </p:blipFill>
          <p:spPr>
            <a:xfrm>
              <a:off x="0" y="828286"/>
              <a:ext cx="6090729" cy="4429202"/>
            </a:xfrm>
            <a:prstGeom prst="rect">
              <a:avLst/>
            </a:prstGeom>
          </p:spPr>
        </p:pic>
        <p:pic>
          <p:nvPicPr>
            <p:cNvPr id="3" name="Picture 2"/>
            <p:cNvPicPr>
              <a:picLocks noChangeAspect="1"/>
            </p:cNvPicPr>
            <p:nvPr/>
          </p:nvPicPr>
          <p:blipFill>
            <a:blip r:embed="rId3"/>
            <a:stretch>
              <a:fillRect/>
            </a:stretch>
          </p:blipFill>
          <p:spPr>
            <a:xfrm>
              <a:off x="6101270" y="828286"/>
              <a:ext cx="6090729" cy="4429202"/>
            </a:xfrm>
            <a:prstGeom prst="rect">
              <a:avLst/>
            </a:prstGeom>
          </p:spPr>
        </p:pic>
      </p:grpSp>
      <p:sp>
        <p:nvSpPr>
          <p:cNvPr id="4" name="TextBox 3">
            <a:extLst>
              <a:ext uri="{FF2B5EF4-FFF2-40B4-BE49-F238E27FC236}">
                <a16:creationId xmlns:a16="http://schemas.microsoft.com/office/drawing/2014/main" id="{7162715F-15B6-4CC8-9B94-ED74D799487F}"/>
              </a:ext>
            </a:extLst>
          </p:cNvPr>
          <p:cNvSpPr txBox="1"/>
          <p:nvPr/>
        </p:nvSpPr>
        <p:spPr>
          <a:xfrm>
            <a:off x="871608" y="67697"/>
            <a:ext cx="10078528" cy="584775"/>
          </a:xfrm>
          <a:prstGeom prst="rect">
            <a:avLst/>
          </a:prstGeom>
          <a:noFill/>
        </p:spPr>
        <p:txBody>
          <a:bodyPr wrap="none" rtlCol="0">
            <a:spAutoFit/>
          </a:bodyPr>
          <a:lstStyle/>
          <a:p>
            <a:r>
              <a:rPr lang="en-US" sz="3200" dirty="0"/>
              <a:t>Fraction white non-Hispanics married, by age and education </a:t>
            </a:r>
          </a:p>
        </p:txBody>
      </p:sp>
    </p:spTree>
    <p:extLst>
      <p:ext uri="{BB962C8B-B14F-4D97-AF65-F5344CB8AC3E}">
        <p14:creationId xmlns:p14="http://schemas.microsoft.com/office/powerpoint/2010/main" val="25518408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normAutofit/>
          </a:bodyPr>
          <a:lstStyle/>
          <a:p>
            <a:r>
              <a:rPr lang="en-US" sz="2400" dirty="0">
                <a:latin typeface="Calibri" panose="020F0502020204030204" pitchFamily="34" charset="0"/>
                <a:cs typeface="Calibri" panose="020F0502020204030204" pitchFamily="34" charset="0"/>
              </a:rPr>
              <a:t>We argue that, in many respects, what has happened to white working class Americans mirrors what happened to African Americans beginning in the 1960s, and can be seen as another chapter in the saga of American labor.  </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Many of the same arguments made about “black culture,” going back to the Moynihan Report [“at the center of the tangle of pathology is the weakness of the family structure”] are being made today about the “white working class culture” </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Charles Murray:  “white males of the 2000s were less industrious than they had been 20, 30 or 50 years ago … the decay in industriousness occurred overwhelmingly in [white working-class] Fishtown”</a:t>
            </a: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dirty="0"/>
          </a:p>
          <a:p>
            <a:endParaRPr lang="en-US" dirty="0"/>
          </a:p>
        </p:txBody>
      </p:sp>
    </p:spTree>
    <p:extLst>
      <p:ext uri="{BB962C8B-B14F-4D97-AF65-F5344CB8AC3E}">
        <p14:creationId xmlns:p14="http://schemas.microsoft.com/office/powerpoint/2010/main" val="26962342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06880" y="496795"/>
            <a:ext cx="8778240" cy="6383571"/>
          </a:xfrm>
          <a:prstGeom prst="rect">
            <a:avLst/>
          </a:prstGeom>
        </p:spPr>
      </p:pic>
      <p:sp>
        <p:nvSpPr>
          <p:cNvPr id="3" name="TextBox 2"/>
          <p:cNvSpPr txBox="1"/>
          <p:nvPr/>
        </p:nvSpPr>
        <p:spPr>
          <a:xfrm>
            <a:off x="2956560" y="0"/>
            <a:ext cx="5525872" cy="523220"/>
          </a:xfrm>
          <a:prstGeom prst="rect">
            <a:avLst/>
          </a:prstGeom>
          <a:noFill/>
        </p:spPr>
        <p:txBody>
          <a:bodyPr wrap="none" rtlCol="0">
            <a:spAutoFit/>
          </a:bodyPr>
          <a:lstStyle/>
          <a:p>
            <a:r>
              <a:rPr lang="en-US" sz="2800" dirty="0"/>
              <a:t>Mortality rates, ages 45-54, by race</a:t>
            </a:r>
          </a:p>
        </p:txBody>
      </p:sp>
    </p:spTree>
    <p:extLst>
      <p:ext uri="{BB962C8B-B14F-4D97-AF65-F5344CB8AC3E}">
        <p14:creationId xmlns:p14="http://schemas.microsoft.com/office/powerpoint/2010/main" val="4214919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4A36F-5D5E-894F-B1F7-EA01B52AD3DB}"/>
              </a:ext>
            </a:extLst>
          </p:cNvPr>
          <p:cNvSpPr>
            <a:spLocks noGrp="1"/>
          </p:cNvSpPr>
          <p:nvPr>
            <p:ph type="title"/>
          </p:nvPr>
        </p:nvSpPr>
        <p:spPr/>
        <p:txBody>
          <a:bodyPr/>
          <a:lstStyle/>
          <a:p>
            <a:r>
              <a:rPr lang="en-US" dirty="0"/>
              <a:t>Analogy with deaths from coronavirus?</a:t>
            </a:r>
          </a:p>
        </p:txBody>
      </p:sp>
      <p:sp>
        <p:nvSpPr>
          <p:cNvPr id="3" name="Slide Number Placeholder 2">
            <a:extLst>
              <a:ext uri="{FF2B5EF4-FFF2-40B4-BE49-F238E27FC236}">
                <a16:creationId xmlns:a16="http://schemas.microsoft.com/office/drawing/2014/main" id="{4C558542-9A0C-3C4F-8C08-B8E6E5B0B3BD}"/>
              </a:ext>
            </a:extLst>
          </p:cNvPr>
          <p:cNvSpPr>
            <a:spLocks noGrp="1"/>
          </p:cNvSpPr>
          <p:nvPr>
            <p:ph type="sldNum" sz="quarter" idx="12"/>
          </p:nvPr>
        </p:nvSpPr>
        <p:spPr/>
        <p:txBody>
          <a:bodyPr>
            <a:normAutofit lnSpcReduction="10000"/>
          </a:bodyPr>
          <a:lstStyle/>
          <a:p>
            <a:fld id="{EB07AD86-7BCB-4410-B3B6-6ACA38331E96}" type="slidenum">
              <a:rPr lang="en-US" smtClean="0">
                <a:solidFill>
                  <a:srgbClr val="D6ECFF"/>
                </a:solidFill>
                <a:latin typeface="Corbel"/>
              </a:rPr>
              <a:pPr/>
              <a:t>4</a:t>
            </a:fld>
            <a:endParaRPr lang="en-US">
              <a:solidFill>
                <a:srgbClr val="D6ECFF"/>
              </a:solidFill>
              <a:latin typeface="Corbel"/>
            </a:endParaRPr>
          </a:p>
        </p:txBody>
      </p:sp>
      <p:sp>
        <p:nvSpPr>
          <p:cNvPr id="4" name="Content Placeholder 3">
            <a:extLst>
              <a:ext uri="{FF2B5EF4-FFF2-40B4-BE49-F238E27FC236}">
                <a16:creationId xmlns:a16="http://schemas.microsoft.com/office/drawing/2014/main" id="{085C65B5-211C-AD40-BC49-C09FAE78D0D4}"/>
              </a:ext>
            </a:extLst>
          </p:cNvPr>
          <p:cNvSpPr>
            <a:spLocks noGrp="1"/>
          </p:cNvSpPr>
          <p:nvPr>
            <p:ph sz="quarter" idx="1"/>
          </p:nvPr>
        </p:nvSpPr>
        <p:spPr/>
        <p:txBody>
          <a:bodyPr/>
          <a:lstStyle/>
          <a:p>
            <a:r>
              <a:rPr lang="en-US" dirty="0"/>
              <a:t>The economy has been deliberately crashed: many job losses</a:t>
            </a:r>
          </a:p>
          <a:p>
            <a:pPr lvl="1"/>
            <a:r>
              <a:rPr lang="en-US" dirty="0"/>
              <a:t>Likely disproportionately among the less educated</a:t>
            </a:r>
          </a:p>
          <a:p>
            <a:r>
              <a:rPr lang="en-US" dirty="0"/>
              <a:t>Will the crashing of the economy cause an increase in deaths of despair?</a:t>
            </a:r>
          </a:p>
          <a:p>
            <a:pPr lvl="1"/>
            <a:r>
              <a:rPr lang="en-US" dirty="0"/>
              <a:t>Perhaps worse than the disease itself?</a:t>
            </a:r>
          </a:p>
          <a:p>
            <a:r>
              <a:rPr lang="en-US" dirty="0"/>
              <a:t>President Donald Trump </a:t>
            </a:r>
          </a:p>
          <a:p>
            <a:pPr lvl="1"/>
            <a:r>
              <a:rPr lang="en-US" dirty="0"/>
              <a:t>“WE CANNOT LET THE CURE BE WORSE THAN THE PROBLEM ITSELF”</a:t>
            </a:r>
          </a:p>
          <a:p>
            <a:pPr lvl="1"/>
            <a:r>
              <a:rPr lang="en-US" dirty="0"/>
              <a:t>“You're going to lose more people by putting a country into a massive recession or depression,” </a:t>
            </a:r>
          </a:p>
          <a:p>
            <a:pPr lvl="1"/>
            <a:r>
              <a:rPr lang="en-US" dirty="0"/>
              <a:t>“You’re going to lose people. You’re going to have suicides by the thousands.”</a:t>
            </a:r>
          </a:p>
          <a:p>
            <a:r>
              <a:rPr lang="en-US" dirty="0"/>
              <a:t> Suicides maybe, but overall mortality is likely to decline, not increase</a:t>
            </a:r>
          </a:p>
          <a:p>
            <a:r>
              <a:rPr lang="en-US" dirty="0"/>
              <a:t>Many papers, many places, many times find that all-cause mortality falls in recessions</a:t>
            </a:r>
          </a:p>
          <a:p>
            <a:pPr lvl="1"/>
            <a:r>
              <a:rPr lang="en-US" dirty="0"/>
              <a:t>Although suicides do increase</a:t>
            </a:r>
          </a:p>
        </p:txBody>
      </p:sp>
    </p:spTree>
    <p:extLst>
      <p:ext uri="{BB962C8B-B14F-4D97-AF65-F5344CB8AC3E}">
        <p14:creationId xmlns:p14="http://schemas.microsoft.com/office/powerpoint/2010/main" val="1822328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E1B64-CF60-7241-ACE1-3D799CE02436}"/>
              </a:ext>
            </a:extLst>
          </p:cNvPr>
          <p:cNvSpPr>
            <a:spLocks noGrp="1"/>
          </p:cNvSpPr>
          <p:nvPr>
            <p:ph type="title"/>
          </p:nvPr>
        </p:nvSpPr>
        <p:spPr/>
        <p:txBody>
          <a:bodyPr/>
          <a:lstStyle/>
          <a:p>
            <a:r>
              <a:rPr lang="en-US" dirty="0"/>
              <a:t>Evidence and arguments</a:t>
            </a:r>
          </a:p>
        </p:txBody>
      </p:sp>
      <p:sp>
        <p:nvSpPr>
          <p:cNvPr id="3" name="Slide Number Placeholder 2">
            <a:extLst>
              <a:ext uri="{FF2B5EF4-FFF2-40B4-BE49-F238E27FC236}">
                <a16:creationId xmlns:a16="http://schemas.microsoft.com/office/drawing/2014/main" id="{E253B54E-0225-EF49-B535-1579B12BDDB3}"/>
              </a:ext>
            </a:extLst>
          </p:cNvPr>
          <p:cNvSpPr>
            <a:spLocks noGrp="1"/>
          </p:cNvSpPr>
          <p:nvPr>
            <p:ph type="sldNum" sz="quarter" idx="12"/>
          </p:nvPr>
        </p:nvSpPr>
        <p:spPr/>
        <p:txBody>
          <a:bodyPr>
            <a:normAutofit lnSpcReduction="10000"/>
          </a:bodyPr>
          <a:lstStyle/>
          <a:p>
            <a:fld id="{EB07AD86-7BCB-4410-B3B6-6ACA38331E96}" type="slidenum">
              <a:rPr lang="en-US" smtClean="0">
                <a:solidFill>
                  <a:srgbClr val="D6ECFF"/>
                </a:solidFill>
                <a:latin typeface="Corbel"/>
              </a:rPr>
              <a:pPr/>
              <a:t>5</a:t>
            </a:fld>
            <a:endParaRPr lang="en-US">
              <a:solidFill>
                <a:srgbClr val="D6ECFF"/>
              </a:solidFill>
              <a:latin typeface="Corbel"/>
            </a:endParaRPr>
          </a:p>
        </p:txBody>
      </p:sp>
      <p:sp>
        <p:nvSpPr>
          <p:cNvPr id="4" name="Content Placeholder 3">
            <a:extLst>
              <a:ext uri="{FF2B5EF4-FFF2-40B4-BE49-F238E27FC236}">
                <a16:creationId xmlns:a16="http://schemas.microsoft.com/office/drawing/2014/main" id="{CF23AC50-85DF-0446-B93A-D8EEEC6F1806}"/>
              </a:ext>
            </a:extLst>
          </p:cNvPr>
          <p:cNvSpPr>
            <a:spLocks noGrp="1"/>
          </p:cNvSpPr>
          <p:nvPr>
            <p:ph sz="quarter" idx="1"/>
          </p:nvPr>
        </p:nvSpPr>
        <p:spPr/>
        <p:txBody>
          <a:bodyPr/>
          <a:lstStyle/>
          <a:p>
            <a:r>
              <a:rPr lang="en-US" dirty="0"/>
              <a:t>Deaths of despair are a slow disintegration of working-class lives</a:t>
            </a:r>
          </a:p>
          <a:p>
            <a:pPr lvl="1"/>
            <a:r>
              <a:rPr lang="en-US" dirty="0"/>
              <a:t>Not affected by the business-cycle</a:t>
            </a:r>
          </a:p>
          <a:p>
            <a:pPr lvl="1"/>
            <a:r>
              <a:rPr lang="en-US" dirty="0"/>
              <a:t>DoD rose before the financial crisis, during the financial crisis and after the financial crisis</a:t>
            </a:r>
          </a:p>
          <a:p>
            <a:r>
              <a:rPr lang="en-US" dirty="0"/>
              <a:t>More generally all-cause mortality rates have fallen</a:t>
            </a:r>
          </a:p>
          <a:p>
            <a:pPr lvl="1"/>
            <a:r>
              <a:rPr lang="en-US" dirty="0"/>
              <a:t>In Greece and Spain in financial crisis</a:t>
            </a:r>
          </a:p>
          <a:p>
            <a:pPr lvl="1"/>
            <a:r>
              <a:rPr lang="en-US" dirty="0"/>
              <a:t>In Great Depression, mortality rates local record lows</a:t>
            </a:r>
          </a:p>
          <a:p>
            <a:r>
              <a:rPr lang="en-US" dirty="0"/>
              <a:t>Why?	</a:t>
            </a:r>
          </a:p>
          <a:p>
            <a:pPr lvl="1"/>
            <a:r>
              <a:rPr lang="en-US" dirty="0"/>
              <a:t>Accidents of all sorts are low: highway, construction etc. (Seeing this in NYC now)</a:t>
            </a:r>
          </a:p>
          <a:p>
            <a:pPr lvl="1"/>
            <a:r>
              <a:rPr lang="en-US" dirty="0"/>
              <a:t>Alcohol consumption goes down, esp. binge drinking</a:t>
            </a:r>
          </a:p>
          <a:p>
            <a:pPr lvl="1"/>
            <a:r>
              <a:rPr lang="en-US" dirty="0"/>
              <a:t>Pollution down, important for infant mortality</a:t>
            </a:r>
          </a:p>
          <a:p>
            <a:pPr lvl="1"/>
            <a:r>
              <a:rPr lang="en-US" dirty="0"/>
              <a:t>Elder care in the US, low wage workers can earn more elsewhere in the boom</a:t>
            </a:r>
          </a:p>
          <a:p>
            <a:pPr lvl="1"/>
            <a:r>
              <a:rPr lang="en-US" dirty="0"/>
              <a:t>Suicides go up, but are only 2 percent of total deaths</a:t>
            </a:r>
          </a:p>
        </p:txBody>
      </p:sp>
    </p:spTree>
    <p:extLst>
      <p:ext uri="{BB962C8B-B14F-4D97-AF65-F5344CB8AC3E}">
        <p14:creationId xmlns:p14="http://schemas.microsoft.com/office/powerpoint/2010/main" val="236833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535B13-FE30-4F11-97B5-C5BDD40B4E68}"/>
              </a:ext>
            </a:extLst>
          </p:cNvPr>
          <p:cNvSpPr>
            <a:spLocks noGrp="1"/>
          </p:cNvSpPr>
          <p:nvPr>
            <p:ph type="sldNum" sz="quarter" idx="12"/>
          </p:nvPr>
        </p:nvSpPr>
        <p:spPr/>
        <p:txBody>
          <a:bodyPr/>
          <a:lstStyle/>
          <a:p>
            <a:fld id="{EB07AD86-7BCB-4410-B3B6-6ACA38331E96}" type="slidenum">
              <a:rPr lang="en-US" smtClean="0">
                <a:solidFill>
                  <a:srgbClr val="D6ECFF"/>
                </a:solidFill>
                <a:latin typeface="Corbel"/>
              </a:rPr>
              <a:pPr/>
              <a:t>6</a:t>
            </a:fld>
            <a:endParaRPr lang="en-US">
              <a:solidFill>
                <a:srgbClr val="D6ECFF"/>
              </a:solidFill>
              <a:latin typeface="Corbel"/>
            </a:endParaRPr>
          </a:p>
        </p:txBody>
      </p:sp>
      <p:pic>
        <p:nvPicPr>
          <p:cNvPr id="3" name="Picture 2">
            <a:extLst>
              <a:ext uri="{FF2B5EF4-FFF2-40B4-BE49-F238E27FC236}">
                <a16:creationId xmlns:a16="http://schemas.microsoft.com/office/drawing/2014/main" id="{D02C1614-9E77-438D-BD16-7B85C7E4A932}"/>
              </a:ext>
            </a:extLst>
          </p:cNvPr>
          <p:cNvPicPr>
            <a:picLocks noChangeAspect="1"/>
          </p:cNvPicPr>
          <p:nvPr/>
        </p:nvPicPr>
        <p:blipFill>
          <a:blip r:embed="rId2"/>
          <a:stretch>
            <a:fillRect/>
          </a:stretch>
        </p:blipFill>
        <p:spPr>
          <a:xfrm>
            <a:off x="1398494" y="2551"/>
            <a:ext cx="9391426" cy="6828773"/>
          </a:xfrm>
          <a:prstGeom prst="rect">
            <a:avLst/>
          </a:prstGeom>
        </p:spPr>
      </p:pic>
      <p:sp>
        <p:nvSpPr>
          <p:cNvPr id="4" name="TextBox 3">
            <a:extLst>
              <a:ext uri="{FF2B5EF4-FFF2-40B4-BE49-F238E27FC236}">
                <a16:creationId xmlns:a16="http://schemas.microsoft.com/office/drawing/2014/main" id="{0756AF36-4532-4AE7-976C-0DD02C2C8AA9}"/>
              </a:ext>
            </a:extLst>
          </p:cNvPr>
          <p:cNvSpPr txBox="1"/>
          <p:nvPr/>
        </p:nvSpPr>
        <p:spPr>
          <a:xfrm>
            <a:off x="1899920" y="6538595"/>
            <a:ext cx="8465202" cy="369332"/>
          </a:xfrm>
          <a:prstGeom prst="rect">
            <a:avLst/>
          </a:prstGeom>
          <a:noFill/>
        </p:spPr>
        <p:txBody>
          <a:bodyPr wrap="none" rtlCol="0">
            <a:spAutoFit/>
          </a:bodyPr>
          <a:lstStyle/>
          <a:p>
            <a:r>
              <a:rPr lang="en-US" dirty="0"/>
              <a:t>Those without a BA were a constant proportion ( ~67%) of this population over this period</a:t>
            </a:r>
          </a:p>
        </p:txBody>
      </p:sp>
      <p:sp>
        <p:nvSpPr>
          <p:cNvPr id="5" name="TextBox 4">
            <a:extLst>
              <a:ext uri="{FF2B5EF4-FFF2-40B4-BE49-F238E27FC236}">
                <a16:creationId xmlns:a16="http://schemas.microsoft.com/office/drawing/2014/main" id="{8F545520-55A8-4231-A7A6-AE190A8A51DE}"/>
              </a:ext>
            </a:extLst>
          </p:cNvPr>
          <p:cNvSpPr txBox="1"/>
          <p:nvPr/>
        </p:nvSpPr>
        <p:spPr>
          <a:xfrm>
            <a:off x="4722607" y="2076220"/>
            <a:ext cx="2984663" cy="369332"/>
          </a:xfrm>
          <a:prstGeom prst="rect">
            <a:avLst/>
          </a:prstGeom>
          <a:noFill/>
        </p:spPr>
        <p:txBody>
          <a:bodyPr wrap="none" rtlCol="0">
            <a:spAutoFit/>
          </a:bodyPr>
          <a:lstStyle/>
          <a:p>
            <a:r>
              <a:rPr lang="en-US" dirty="0"/>
              <a:t>Where is the Great Recession?</a:t>
            </a:r>
            <a:endParaRPr lang="en-VI" dirty="0"/>
          </a:p>
        </p:txBody>
      </p:sp>
    </p:spTree>
    <p:extLst>
      <p:ext uri="{BB962C8B-B14F-4D97-AF65-F5344CB8AC3E}">
        <p14:creationId xmlns:p14="http://schemas.microsoft.com/office/powerpoint/2010/main" val="2600142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B99C0F-A707-2641-BEF2-557498FE04B1}"/>
              </a:ext>
            </a:extLst>
          </p:cNvPr>
          <p:cNvSpPr>
            <a:spLocks noGrp="1"/>
          </p:cNvSpPr>
          <p:nvPr>
            <p:ph type="title"/>
          </p:nvPr>
        </p:nvSpPr>
        <p:spPr/>
        <p:txBody>
          <a:bodyPr/>
          <a:lstStyle/>
          <a:p>
            <a:r>
              <a:rPr lang="en-US" dirty="0"/>
              <a:t>Maybe this recession is different?</a:t>
            </a:r>
          </a:p>
        </p:txBody>
      </p:sp>
      <p:sp>
        <p:nvSpPr>
          <p:cNvPr id="2" name="Slide Number Placeholder 1">
            <a:extLst>
              <a:ext uri="{FF2B5EF4-FFF2-40B4-BE49-F238E27FC236}">
                <a16:creationId xmlns:a16="http://schemas.microsoft.com/office/drawing/2014/main" id="{E4158349-C787-6647-80B4-59E63CF88347}"/>
              </a:ext>
            </a:extLst>
          </p:cNvPr>
          <p:cNvSpPr>
            <a:spLocks noGrp="1"/>
          </p:cNvSpPr>
          <p:nvPr>
            <p:ph type="sldNum" sz="quarter" idx="12"/>
          </p:nvPr>
        </p:nvSpPr>
        <p:spPr/>
        <p:txBody>
          <a:bodyPr>
            <a:normAutofit lnSpcReduction="10000"/>
          </a:bodyPr>
          <a:lstStyle/>
          <a:p>
            <a:fld id="{EB07AD86-7BCB-4410-B3B6-6ACA38331E96}" type="slidenum">
              <a:rPr lang="en-US" smtClean="0">
                <a:solidFill>
                  <a:srgbClr val="D6ECFF"/>
                </a:solidFill>
                <a:latin typeface="Corbel"/>
              </a:rPr>
              <a:pPr/>
              <a:t>7</a:t>
            </a:fld>
            <a:endParaRPr lang="en-US">
              <a:solidFill>
                <a:srgbClr val="D6ECFF"/>
              </a:solidFill>
              <a:latin typeface="Corbel"/>
            </a:endParaRPr>
          </a:p>
        </p:txBody>
      </p:sp>
      <p:sp>
        <p:nvSpPr>
          <p:cNvPr id="4" name="Content Placeholder 3">
            <a:extLst>
              <a:ext uri="{FF2B5EF4-FFF2-40B4-BE49-F238E27FC236}">
                <a16:creationId xmlns:a16="http://schemas.microsoft.com/office/drawing/2014/main" id="{BE1DE7DE-C8C1-4348-9239-CC808FDCE22C}"/>
              </a:ext>
            </a:extLst>
          </p:cNvPr>
          <p:cNvSpPr>
            <a:spLocks noGrp="1"/>
          </p:cNvSpPr>
          <p:nvPr>
            <p:ph sz="quarter" idx="1"/>
          </p:nvPr>
        </p:nvSpPr>
        <p:spPr/>
        <p:txBody>
          <a:bodyPr/>
          <a:lstStyle/>
          <a:p>
            <a:r>
              <a:rPr lang="en-US" dirty="0"/>
              <a:t>Low wage workers may not flock to work in elder care homes now</a:t>
            </a:r>
          </a:p>
          <a:p>
            <a:r>
              <a:rPr lang="en-US" dirty="0"/>
              <a:t>Suicide rates are higher in more isolated places: Rocky Mountain suicide belt</a:t>
            </a:r>
          </a:p>
          <a:p>
            <a:pPr lvl="1"/>
            <a:r>
              <a:rPr lang="en-US" dirty="0"/>
              <a:t>Social isolation may be like this</a:t>
            </a:r>
          </a:p>
          <a:p>
            <a:pPr lvl="1"/>
            <a:r>
              <a:rPr lang="en-US" dirty="0"/>
              <a:t>Lots of stories of domestic abuse: murders?</a:t>
            </a:r>
          </a:p>
          <a:p>
            <a:r>
              <a:rPr lang="en-US" dirty="0"/>
              <a:t>BUT suicide rates typically lower in wartime</a:t>
            </a:r>
          </a:p>
          <a:p>
            <a:pPr lvl="1"/>
            <a:r>
              <a:rPr lang="en-US" dirty="0"/>
              <a:t>Social solidarity</a:t>
            </a:r>
          </a:p>
          <a:p>
            <a:pPr lvl="1"/>
            <a:r>
              <a:rPr lang="en-US" dirty="0"/>
              <a:t>Some leaders may be able to forge solidarity now</a:t>
            </a:r>
          </a:p>
          <a:p>
            <a:pPr lvl="1"/>
            <a:r>
              <a:rPr lang="en-US" dirty="0"/>
              <a:t>The Queen</a:t>
            </a:r>
          </a:p>
        </p:txBody>
      </p:sp>
    </p:spTree>
    <p:extLst>
      <p:ext uri="{BB962C8B-B14F-4D97-AF65-F5344CB8AC3E}">
        <p14:creationId xmlns:p14="http://schemas.microsoft.com/office/powerpoint/2010/main" val="1498624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167CBAC-B084-9640-8680-828044357886}"/>
              </a:ext>
            </a:extLst>
          </p:cNvPr>
          <p:cNvSpPr>
            <a:spLocks noGrp="1"/>
          </p:cNvSpPr>
          <p:nvPr>
            <p:ph type="body" idx="1"/>
          </p:nvPr>
        </p:nvSpPr>
        <p:spPr/>
        <p:txBody>
          <a:bodyPr/>
          <a:lstStyle/>
          <a:p>
            <a:r>
              <a:rPr lang="en-US" dirty="0"/>
              <a:t>Background from book</a:t>
            </a:r>
          </a:p>
        </p:txBody>
      </p:sp>
      <p:sp>
        <p:nvSpPr>
          <p:cNvPr id="5" name="Title 4">
            <a:extLst>
              <a:ext uri="{FF2B5EF4-FFF2-40B4-BE49-F238E27FC236}">
                <a16:creationId xmlns:a16="http://schemas.microsoft.com/office/drawing/2014/main" id="{86922FAD-3F35-F842-9C42-5B22EA6D6C60}"/>
              </a:ext>
            </a:extLst>
          </p:cNvPr>
          <p:cNvSpPr>
            <a:spLocks noGrp="1"/>
          </p:cNvSpPr>
          <p:nvPr>
            <p:ph type="title"/>
          </p:nvPr>
        </p:nvSpPr>
        <p:spPr/>
        <p:txBody>
          <a:bodyPr/>
          <a:lstStyle/>
          <a:p>
            <a:r>
              <a:rPr lang="en-US" dirty="0"/>
              <a:t>Healthcare industry</a:t>
            </a:r>
          </a:p>
        </p:txBody>
      </p:sp>
      <p:sp>
        <p:nvSpPr>
          <p:cNvPr id="3" name="Slide Number Placeholder 2">
            <a:extLst>
              <a:ext uri="{FF2B5EF4-FFF2-40B4-BE49-F238E27FC236}">
                <a16:creationId xmlns:a16="http://schemas.microsoft.com/office/drawing/2014/main" id="{F1E899B1-BF42-234A-8950-0A342E96D4FA}"/>
              </a:ext>
            </a:extLst>
          </p:cNvPr>
          <p:cNvSpPr>
            <a:spLocks noGrp="1"/>
          </p:cNvSpPr>
          <p:nvPr>
            <p:ph type="sldNum" sz="quarter" idx="11"/>
          </p:nvPr>
        </p:nvSpPr>
        <p:spPr/>
        <p:txBody>
          <a:bodyPr>
            <a:normAutofit/>
          </a:bodyPr>
          <a:lstStyle/>
          <a:p>
            <a:fld id="{EB07AD86-7BCB-4410-B3B6-6ACA38331E96}" type="slidenum">
              <a:rPr lang="en-US" smtClean="0">
                <a:solidFill>
                  <a:srgbClr val="D6ECFF"/>
                </a:solidFill>
                <a:latin typeface="Corbel"/>
              </a:rPr>
              <a:pPr/>
              <a:t>8</a:t>
            </a:fld>
            <a:endParaRPr lang="en-US">
              <a:solidFill>
                <a:srgbClr val="D6ECFF"/>
              </a:solidFill>
              <a:latin typeface="Corbel"/>
            </a:endParaRPr>
          </a:p>
        </p:txBody>
      </p:sp>
    </p:spTree>
    <p:extLst>
      <p:ext uri="{BB962C8B-B14F-4D97-AF65-F5344CB8AC3E}">
        <p14:creationId xmlns:p14="http://schemas.microsoft.com/office/powerpoint/2010/main" val="218103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9702C1-84ED-4E42-B7DD-68E2BDB526B6}"/>
              </a:ext>
            </a:extLst>
          </p:cNvPr>
          <p:cNvSpPr>
            <a:spLocks noGrp="1"/>
          </p:cNvSpPr>
          <p:nvPr>
            <p:ph type="title"/>
          </p:nvPr>
        </p:nvSpPr>
        <p:spPr/>
        <p:txBody>
          <a:bodyPr/>
          <a:lstStyle/>
          <a:p>
            <a:r>
              <a:rPr lang="en-US" dirty="0"/>
              <a:t>Uniquely expensive in the US</a:t>
            </a:r>
          </a:p>
        </p:txBody>
      </p:sp>
      <p:sp>
        <p:nvSpPr>
          <p:cNvPr id="4" name="Slide Number Placeholder 3">
            <a:extLst>
              <a:ext uri="{FF2B5EF4-FFF2-40B4-BE49-F238E27FC236}">
                <a16:creationId xmlns:a16="http://schemas.microsoft.com/office/drawing/2014/main" id="{613A9FCE-8C10-854B-83BC-4FD20BDC2E21}"/>
              </a:ext>
            </a:extLst>
          </p:cNvPr>
          <p:cNvSpPr>
            <a:spLocks noGrp="1"/>
          </p:cNvSpPr>
          <p:nvPr>
            <p:ph type="sldNum" sz="quarter" idx="12"/>
          </p:nvPr>
        </p:nvSpPr>
        <p:spPr/>
        <p:txBody>
          <a:bodyPr>
            <a:normAutofit lnSpcReduction="10000"/>
          </a:bodyPr>
          <a:lstStyle/>
          <a:p>
            <a:fld id="{EB07AD86-7BCB-4410-B3B6-6ACA38331E96}" type="slidenum">
              <a:rPr lang="en-US" smtClean="0">
                <a:solidFill>
                  <a:srgbClr val="D6ECFF"/>
                </a:solidFill>
                <a:latin typeface="Corbel"/>
              </a:rPr>
              <a:pPr/>
              <a:t>9</a:t>
            </a:fld>
            <a:endParaRPr lang="en-US">
              <a:solidFill>
                <a:srgbClr val="D6ECFF"/>
              </a:solidFill>
              <a:latin typeface="Corbel"/>
            </a:endParaRPr>
          </a:p>
        </p:txBody>
      </p:sp>
      <p:sp>
        <p:nvSpPr>
          <p:cNvPr id="6" name="Content Placeholder 5">
            <a:extLst>
              <a:ext uri="{FF2B5EF4-FFF2-40B4-BE49-F238E27FC236}">
                <a16:creationId xmlns:a16="http://schemas.microsoft.com/office/drawing/2014/main" id="{749D2F8E-EEEB-C744-B88D-624E0CBD7CDA}"/>
              </a:ext>
            </a:extLst>
          </p:cNvPr>
          <p:cNvSpPr>
            <a:spLocks noGrp="1"/>
          </p:cNvSpPr>
          <p:nvPr>
            <p:ph sz="quarter" idx="1"/>
          </p:nvPr>
        </p:nvSpPr>
        <p:spPr/>
        <p:txBody>
          <a:bodyPr/>
          <a:lstStyle/>
          <a:p>
            <a:r>
              <a:rPr lang="en-US" dirty="0"/>
              <a:t>18 percent of GDP v next highest is 12 in Switzerland, with four years more LE</a:t>
            </a:r>
          </a:p>
          <a:p>
            <a:r>
              <a:rPr lang="en-US" dirty="0"/>
              <a:t>Who pays?</a:t>
            </a:r>
          </a:p>
          <a:p>
            <a:pPr lvl="1"/>
            <a:r>
              <a:rPr lang="en-US" dirty="0"/>
              <a:t>About a quarter by employers for employees</a:t>
            </a:r>
          </a:p>
          <a:p>
            <a:pPr lvl="1"/>
            <a:r>
              <a:rPr lang="en-US" dirty="0"/>
              <a:t>About a quarter by individuals directly</a:t>
            </a:r>
          </a:p>
          <a:p>
            <a:pPr lvl="1"/>
            <a:r>
              <a:rPr lang="en-US" dirty="0"/>
              <a:t>About half by Federal and State governments, most of last for Medicaid</a:t>
            </a:r>
          </a:p>
          <a:p>
            <a:r>
              <a:rPr lang="en-US" dirty="0"/>
              <a:t>Employer plans in 2019 $20k for family $10k for individual</a:t>
            </a:r>
          </a:p>
          <a:p>
            <a:pPr lvl="1"/>
            <a:r>
              <a:rPr lang="en-US" dirty="0"/>
              <a:t>For low-wage workers, this is not feasible: like a poll-tax</a:t>
            </a:r>
          </a:p>
          <a:p>
            <a:pPr lvl="1"/>
            <a:r>
              <a:rPr lang="en-US" dirty="0"/>
              <a:t>Large firms no longer employ janitors, drivers, call-center operators, food service workers, security</a:t>
            </a:r>
          </a:p>
          <a:p>
            <a:pPr lvl="1"/>
            <a:r>
              <a:rPr lang="en-US" dirty="0"/>
              <a:t>Outsourced or gig workers: much worse jobs</a:t>
            </a:r>
          </a:p>
          <a:p>
            <a:r>
              <a:rPr lang="en-US" dirty="0"/>
              <a:t>State governments cut state universities to pay for Medicaid; share 20% to 30% in a decade</a:t>
            </a:r>
          </a:p>
          <a:p>
            <a:r>
              <a:rPr lang="en-US" dirty="0"/>
              <a:t>Until COVID, future Federal deficits are almost entirely for healthcare</a:t>
            </a:r>
          </a:p>
        </p:txBody>
      </p:sp>
    </p:spTree>
    <p:extLst>
      <p:ext uri="{BB962C8B-B14F-4D97-AF65-F5344CB8AC3E}">
        <p14:creationId xmlns:p14="http://schemas.microsoft.com/office/powerpoint/2010/main" val="267986957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ASD_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SD_Theme" id="{43F9002C-7356-FA4F-B4BE-83E29650D4FD}" vid="{28123230-4319-E346-8192-38C1E72F8DBD}"/>
    </a:ext>
  </a:extLst>
</a:theme>
</file>

<file path=ppt/theme/theme2.xml><?xml version="1.0" encoding="utf-8"?>
<a:theme xmlns:a="http://schemas.openxmlformats.org/drawingml/2006/main" name="1_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ASD_Theme</Template>
  <TotalTime>31588</TotalTime>
  <Words>1612</Words>
  <Application>Microsoft Office PowerPoint</Application>
  <PresentationFormat>Widescreen</PresentationFormat>
  <Paragraphs>203</Paragraphs>
  <Slides>37</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37</vt:i4>
      </vt:variant>
    </vt:vector>
  </HeadingPairs>
  <TitlesOfParts>
    <vt:vector size="47" baseType="lpstr">
      <vt:lpstr>Arial</vt:lpstr>
      <vt:lpstr>Calibri</vt:lpstr>
      <vt:lpstr>Consolas</vt:lpstr>
      <vt:lpstr>Corbel</vt:lpstr>
      <vt:lpstr>Tw Cen MT</vt:lpstr>
      <vt:lpstr>Wingdings</vt:lpstr>
      <vt:lpstr>Wingdings 2</vt:lpstr>
      <vt:lpstr>Wingdings 3</vt:lpstr>
      <vt:lpstr>ASD_Theme</vt:lpstr>
      <vt:lpstr>1_Metro</vt:lpstr>
      <vt:lpstr>Deaths of Despair, deaths from the virus, and the US healthcare system </vt:lpstr>
      <vt:lpstr>PowerPoint Presentation</vt:lpstr>
      <vt:lpstr>Background</vt:lpstr>
      <vt:lpstr>Analogy with deaths from coronavirus?</vt:lpstr>
      <vt:lpstr>Evidence and arguments</vt:lpstr>
      <vt:lpstr>PowerPoint Presentation</vt:lpstr>
      <vt:lpstr>Maybe this recession is different?</vt:lpstr>
      <vt:lpstr>Healthcare industry</vt:lpstr>
      <vt:lpstr>Uniquely expensive in the US</vt:lpstr>
      <vt:lpstr>Absurd and oppressive monopolies</vt:lpstr>
      <vt:lpstr>Healthcare and covid19</vt:lpstr>
      <vt:lpstr>COVID19 and inequality</vt:lpstr>
      <vt:lpstr>Clear immediate effect</vt:lpstr>
      <vt:lpstr>Less clear long run</vt:lpstr>
      <vt:lpstr>Supplementary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 Deaths of despair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trillion dollar protection racket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approaches to the opioid crisis Angus Deaton, USC &amp; Princeton  USC-Brookings schaeffer initiative November 3rd, 2017</dc:title>
  <dc:creator>Angus Deaton</dc:creator>
  <cp:lastModifiedBy>Feltri, Stefano</cp:lastModifiedBy>
  <cp:revision>290</cp:revision>
  <dcterms:created xsi:type="dcterms:W3CDTF">2017-11-01T15:19:26Z</dcterms:created>
  <dcterms:modified xsi:type="dcterms:W3CDTF">2020-04-10T15:05:44Z</dcterms:modified>
</cp:coreProperties>
</file>